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1741" r:id="rId4"/>
    <p:sldId id="283" r:id="rId5"/>
    <p:sldId id="286" r:id="rId6"/>
    <p:sldId id="1735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9B99FB-762D-4EE9-A528-C19F89596E4E}" v="1" dt="2023-08-28T06:58:47.7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289AB8-DF7B-0326-81B3-4E4B877A5B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D6EE39E-D6CA-7160-D8ED-044381F3E6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D53E8C5-DFE9-37DD-69F4-CD17C750E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81490F-3937-23E5-4F29-303FFE97F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18EA8A-DDB7-7F7C-80A7-DB7F7B1B8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91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F3606C-DB12-93B3-4894-97CF418C2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4E0EDDB-86BF-1064-51C8-C95A9B4CF3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8153C9-37EC-BE0E-ED21-02E1D2CDB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736CBF-EBAD-C946-2033-126FA8EB5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31BA4B-4A54-BDA7-14E4-0026377C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261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DF26433-4577-08A7-9B6A-EE4CC28874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E821AD2-E43F-C85A-F907-9E96F11B0D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56EE4B-05D1-ACA9-23E4-62E89D361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A594B6-9193-BBD1-9298-57B496B74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3E71B65-8601-449B-8229-5390A6143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956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E524D6-833E-2AEA-7130-BA4EFF665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BF8E5E-2BEF-7402-E04A-6D6073AC0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DA0D67-D0A1-B00B-30DE-763CB97EB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182929-814A-B5AB-EC02-D316C5B56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2765C9-B82E-63E4-7CFA-956067026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072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859F9A-899E-7F3A-C54A-65AC42F5C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A98A3D3-C74C-B17A-D603-F19F79147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A38FC9-EE4D-3FB2-1433-6549F5288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DCEBBC-E46A-71AF-6118-6CEB34E87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FB6B41-2080-14CA-AF5E-9E0936BE8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2702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54F7D57-8662-0C03-0F40-3E1BAE2A2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289EDD-883F-35F6-0DA5-1149347DF9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D9A77D1-CB9E-0747-DBAC-81EAB9B6E4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9E688D-EF71-CC27-3552-563710835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6306A3C-9ADD-AB42-75D1-75FA21C32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D4B4E97-5E8C-A544-1427-405947124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449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35895D-69AE-E39B-F688-22FE15B26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EF57C2-958B-CAFA-09A9-DA72DE967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8C0DCB7-AE10-7887-AAE9-37B594529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BA2DF6C-BF47-6A70-3099-8DD0CB4657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E9F9DB2-716A-3243-729B-640643636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C4302DA-7FF4-2EEC-1E92-4CD8DAE28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D740B7A-9E02-6E28-013A-29E466027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1801C02-3344-3A2B-4A87-EFCC0028B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1912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D42AAB-BAE6-4678-D92D-BCCE514CF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A6C338D-8E04-929D-005D-045403E98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DEA30C3-A0DD-CB59-AF2B-A49919DDC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9EBDDCC-0829-F7C2-0492-0C23B23FB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720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FD544D1-75BF-131C-AD5E-5D322AA19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AA96432-413C-2715-5D38-24390A489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FBDE5D0-33D1-F5DF-57D5-CDA9D967C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316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08F946-8FA9-28FC-38B9-26C0DA5B7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FE1F89C-804E-5CC0-178C-E9402E166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DE8D83E-234A-7B50-FF7C-6C50782CA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ED63745-BBDE-C693-0E46-16D19FF8A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F78218-1CB7-8DED-4C88-F40207206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E1822E4-25F3-A8ED-5BA4-1AD8E7224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971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BB1733-8450-3825-3E84-031702496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6ED8115-C2B4-9C18-E011-1F73706050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CCE0797-B2F5-D674-ABB1-681F698A69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47E06EF-2499-F14E-78BA-3D79F0341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F7EBB32-8AE7-3DC5-D5D9-BC7044CFE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DA3B2BF-7E23-BD95-A9D1-12E7B36BB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990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ED3A7F5-6191-E606-D4CD-A46D390AC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B366C9A-297A-5247-76B8-CB3848E9C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69A2C6-D45A-D53A-04D5-54830D2900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D62F7-E084-4B91-9C2F-F038E2B34BEF}" type="datetimeFigureOut">
              <a:rPr kumimoji="1" lang="ja-JP" altLang="en-US" smtClean="0"/>
              <a:t>2023/8/28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EC76E1-2FC3-CB4C-73C1-88F6C571CD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33AAB2-4B58-FA62-BD09-541D7093D8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472DA-35F7-438D-88C7-0DC93C6A3B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64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3F6D37-814A-0E53-CB61-739FA42CED9E}"/>
              </a:ext>
            </a:extLst>
          </p:cNvPr>
          <p:cNvSpPr txBox="1"/>
          <p:nvPr/>
        </p:nvSpPr>
        <p:spPr>
          <a:xfrm>
            <a:off x="635876" y="635175"/>
            <a:ext cx="1113956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Sample images (example of images in ppt)</a:t>
            </a:r>
          </a:p>
          <a:p>
            <a:endParaRPr lang="en-US" altLang="ja-JP" sz="2800" dirty="0"/>
          </a:p>
          <a:p>
            <a:r>
              <a:rPr kumimoji="1" lang="en-US" altLang="ja-JP" sz="2800" dirty="0"/>
              <a:t>Example 1. FFTC</a:t>
            </a:r>
          </a:p>
          <a:p>
            <a:r>
              <a:rPr lang="fr-FR" altLang="ja-JP" sz="2800" dirty="0"/>
              <a:t>Example 2. Particle, fragments etc. (1)</a:t>
            </a:r>
          </a:p>
          <a:p>
            <a:r>
              <a:rPr lang="fr-FR" altLang="ja-JP" sz="2800" dirty="0"/>
              <a:t>Example 3. Particle, fragments etc. (2)</a:t>
            </a:r>
          </a:p>
          <a:p>
            <a:r>
              <a:rPr lang="fr-FR" altLang="ja-JP" sz="2800" dirty="0"/>
              <a:t>Example 4. Polished section </a:t>
            </a:r>
          </a:p>
          <a:p>
            <a:r>
              <a:rPr lang="fr-FR" altLang="ja-JP" sz="2800" dirty="0"/>
              <a:t>Example 5. FIB section </a:t>
            </a:r>
          </a:p>
          <a:p>
            <a:endParaRPr lang="fr-FR" altLang="ja-JP" sz="2800" dirty="0"/>
          </a:p>
          <a:p>
            <a:endParaRPr lang="en-US" altLang="ja-JP" sz="2800" dirty="0"/>
          </a:p>
          <a:p>
            <a:endParaRPr lang="en-US" altLang="ja-JP" sz="2800" dirty="0"/>
          </a:p>
          <a:p>
            <a:endParaRPr kumimoji="1" lang="en-US" altLang="ja-JP" sz="2800" dirty="0"/>
          </a:p>
        </p:txBody>
      </p:sp>
    </p:spTree>
    <p:extLst>
      <p:ext uri="{BB962C8B-B14F-4D97-AF65-F5344CB8AC3E}">
        <p14:creationId xmlns:p14="http://schemas.microsoft.com/office/powerpoint/2010/main" val="490558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B90DEF-0815-9682-AD47-5B753AC01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Example 1.</a:t>
            </a:r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1"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FFTC</a:t>
            </a:r>
            <a:endParaRPr kumimoji="1"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コンテンツ プレースホルダー 10" descr="屋内, テーブル, 皿, 座る が含まれている画像&#10;&#10;自動的に生成された説明">
            <a:extLst>
              <a:ext uri="{FF2B5EF4-FFF2-40B4-BE49-F238E27FC236}">
                <a16:creationId xmlns:a16="http://schemas.microsoft.com/office/drawing/2014/main" id="{63A0D3BF-8210-81A2-0311-E6F34F8E42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496" y="1825625"/>
            <a:ext cx="652700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72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屋内, テーブル, 座る, バッグ が含まれている画像&#10;&#10;自動的に生成された説明">
            <a:extLst>
              <a:ext uri="{FF2B5EF4-FFF2-40B4-BE49-F238E27FC236}">
                <a16:creationId xmlns:a16="http://schemas.microsoft.com/office/drawing/2014/main" id="{7FFA7173-0BB6-4587-FAED-A6A753839A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4011" y="1859536"/>
            <a:ext cx="5750293" cy="4181917"/>
          </a:xfrm>
          <a:prstGeom prst="rect">
            <a:avLst/>
          </a:prstGeom>
        </p:spPr>
      </p:pic>
      <p:pic>
        <p:nvPicPr>
          <p:cNvPr id="13" name="IMG_9091.jpg" descr="IMG_9091.jpg">
            <a:extLst>
              <a:ext uri="{FF2B5EF4-FFF2-40B4-BE49-F238E27FC236}">
                <a16:creationId xmlns:a16="http://schemas.microsoft.com/office/drawing/2014/main" id="{B06724AE-DD33-4905-911E-0A2D8B8ABD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6775" y="4039693"/>
            <a:ext cx="6167025" cy="2785948"/>
          </a:xfrm>
          <a:prstGeom prst="rect">
            <a:avLst/>
          </a:prstGeom>
        </p:spPr>
      </p:pic>
      <p:pic>
        <p:nvPicPr>
          <p:cNvPr id="15" name="IMG_9090.jpg" descr="IMG_9090.jpg">
            <a:extLst>
              <a:ext uri="{FF2B5EF4-FFF2-40B4-BE49-F238E27FC236}">
                <a16:creationId xmlns:a16="http://schemas.microsoft.com/office/drawing/2014/main" id="{46CF4E6D-766A-60FB-819C-74D742C1FB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6774" y="1075348"/>
            <a:ext cx="6167025" cy="2792631"/>
          </a:xfrm>
          <a:prstGeom prst="rect">
            <a:avLst/>
          </a:prstGeom>
        </p:spPr>
      </p:pic>
      <p:sp>
        <p:nvSpPr>
          <p:cNvPr id="27" name="楕円">
            <a:extLst>
              <a:ext uri="{FF2B5EF4-FFF2-40B4-BE49-F238E27FC236}">
                <a16:creationId xmlns:a16="http://schemas.microsoft.com/office/drawing/2014/main" id="{19C8AE3D-C6FB-8B18-97AB-7B394554679B}"/>
              </a:ext>
            </a:extLst>
          </p:cNvPr>
          <p:cNvSpPr/>
          <p:nvPr/>
        </p:nvSpPr>
        <p:spPr>
          <a:xfrm>
            <a:off x="9201611" y="1552835"/>
            <a:ext cx="1079202" cy="827153"/>
          </a:xfrm>
          <a:prstGeom prst="ellipse">
            <a:avLst/>
          </a:prstGeom>
          <a:ln w="63500">
            <a:solidFill>
              <a:schemeClr val="accent4">
                <a:hueOff val="348544"/>
                <a:lumOff val="7139"/>
              </a:schemeClr>
            </a:solidFill>
            <a:miter lim="400000"/>
          </a:ln>
        </p:spPr>
        <p:txBody>
          <a:bodyPr lIns="35719" tIns="35719" rIns="35719" bIns="35719" anchor="ctr"/>
          <a:lstStyle/>
          <a:p>
            <a:pPr defTabSz="410751">
              <a:defRPr sz="2200">
                <a:solidFill>
                  <a:srgbClr val="FFFFFF"/>
                </a:solidFill>
              </a:defRPr>
            </a:pPr>
            <a:endParaRPr sz="1547"/>
          </a:p>
        </p:txBody>
      </p:sp>
      <p:sp>
        <p:nvSpPr>
          <p:cNvPr id="29" name="楕円">
            <a:extLst>
              <a:ext uri="{FF2B5EF4-FFF2-40B4-BE49-F238E27FC236}">
                <a16:creationId xmlns:a16="http://schemas.microsoft.com/office/drawing/2014/main" id="{144400BF-E75E-92AC-D010-2D59473F7458}"/>
              </a:ext>
            </a:extLst>
          </p:cNvPr>
          <p:cNvSpPr/>
          <p:nvPr/>
        </p:nvSpPr>
        <p:spPr>
          <a:xfrm>
            <a:off x="8897807" y="2662021"/>
            <a:ext cx="1079201" cy="827153"/>
          </a:xfrm>
          <a:prstGeom prst="ellipse">
            <a:avLst/>
          </a:prstGeom>
          <a:ln w="63500">
            <a:solidFill>
              <a:schemeClr val="accent4">
                <a:hueOff val="348544"/>
                <a:lumOff val="7139"/>
              </a:schemeClr>
            </a:solidFill>
            <a:miter lim="400000"/>
          </a:ln>
        </p:spPr>
        <p:txBody>
          <a:bodyPr lIns="35719" tIns="35719" rIns="35719" bIns="35719" anchor="ctr"/>
          <a:lstStyle/>
          <a:p>
            <a:pPr defTabSz="410751">
              <a:defRPr sz="2200">
                <a:solidFill>
                  <a:srgbClr val="FFFFFF"/>
                </a:solidFill>
              </a:defRPr>
            </a:pPr>
            <a:endParaRPr sz="1547"/>
          </a:p>
        </p:txBody>
      </p:sp>
      <p:sp>
        <p:nvSpPr>
          <p:cNvPr id="31" name="矢印">
            <a:extLst>
              <a:ext uri="{FF2B5EF4-FFF2-40B4-BE49-F238E27FC236}">
                <a16:creationId xmlns:a16="http://schemas.microsoft.com/office/drawing/2014/main" id="{624242E4-6F98-081A-92B0-24C1F8DC4FBD}"/>
              </a:ext>
            </a:extLst>
          </p:cNvPr>
          <p:cNvSpPr/>
          <p:nvPr/>
        </p:nvSpPr>
        <p:spPr>
          <a:xfrm rot="5400000">
            <a:off x="8025759" y="3601006"/>
            <a:ext cx="489054" cy="705661"/>
          </a:xfrm>
          <a:prstGeom prst="rightArrow">
            <a:avLst>
              <a:gd name="adj1" fmla="val 58996"/>
              <a:gd name="adj2" fmla="val 62679"/>
            </a:avLst>
          </a:prstGeom>
          <a:solidFill>
            <a:schemeClr val="accent4">
              <a:hueOff val="348544"/>
              <a:lumOff val="7139"/>
            </a:schemeClr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defTabSz="410751">
              <a:defRPr sz="2200">
                <a:solidFill>
                  <a:srgbClr val="000000"/>
                </a:solidFill>
              </a:defRPr>
            </a:pPr>
            <a:endParaRPr sz="1547"/>
          </a:p>
        </p:txBody>
      </p:sp>
      <p:sp>
        <p:nvSpPr>
          <p:cNvPr id="32" name="A0002">
            <a:extLst>
              <a:ext uri="{FF2B5EF4-FFF2-40B4-BE49-F238E27FC236}">
                <a16:creationId xmlns:a16="http://schemas.microsoft.com/office/drawing/2014/main" id="{34D3C017-BBED-C5EA-7C71-DFC22205CEA8}"/>
              </a:ext>
            </a:extLst>
          </p:cNvPr>
          <p:cNvSpPr txBox="1"/>
          <p:nvPr/>
        </p:nvSpPr>
        <p:spPr>
          <a:xfrm>
            <a:off x="965335" y="1182557"/>
            <a:ext cx="2536913" cy="3491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>
              <a:defRPr>
                <a:solidFill>
                  <a:srgbClr val="5E5E5E"/>
                </a:solidFill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r>
              <a:rPr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A0002</a:t>
            </a:r>
            <a:r>
              <a:rPr lang="en-US" altLang="ja-JP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</a:t>
            </a:r>
            <a:r>
              <a:rPr kumimoji="1" lang="en-US" altLang="ja-JP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Exposed to the air</a:t>
            </a:r>
            <a:endParaRPr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(Al foil closed)">
            <a:extLst>
              <a:ext uri="{FF2B5EF4-FFF2-40B4-BE49-F238E27FC236}">
                <a16:creationId xmlns:a16="http://schemas.microsoft.com/office/drawing/2014/main" id="{D0BC368F-EDF0-913E-BA7E-38753E1CE640}"/>
              </a:ext>
            </a:extLst>
          </p:cNvPr>
          <p:cNvSpPr txBox="1"/>
          <p:nvPr/>
        </p:nvSpPr>
        <p:spPr>
          <a:xfrm>
            <a:off x="9888905" y="4088272"/>
            <a:ext cx="1397755" cy="34913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 algn="l">
              <a:defRPr>
                <a:solidFill>
                  <a:srgbClr val="000000"/>
                </a:solidFill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>
              <a:defRPr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pPr>
            <a:r>
              <a: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(Al foil closed)</a:t>
            </a: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C02019F4-EDB7-D887-0051-4CA89A1404D2}"/>
              </a:ext>
            </a:extLst>
          </p:cNvPr>
          <p:cNvSpPr txBox="1">
            <a:spLocks/>
          </p:cNvSpPr>
          <p:nvPr/>
        </p:nvSpPr>
        <p:spPr>
          <a:xfrm>
            <a:off x="462280" y="10096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Example 2. Particle, fragments (1)</a:t>
            </a:r>
            <a:endParaRPr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130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9F7E3B-8DCC-8C0E-FDC0-431791A13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60" y="84264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ja-JP" sz="3200" dirty="0">
                <a:latin typeface="Calibri" panose="020F0502020204030204" pitchFamily="34" charset="0"/>
                <a:cs typeface="Calibri" panose="020F0502020204030204" pitchFamily="34" charset="0"/>
              </a:rPr>
              <a:t>Particles extracted from A000 </a:t>
            </a:r>
            <a:r>
              <a:rPr kumimoji="1" lang="en-US" altLang="ja-JP" sz="3200" dirty="0">
                <a:latin typeface="Calibri" panose="020F0502020204030204" pitchFamily="34" charset="0"/>
                <a:cs typeface="Calibri" panose="020F0502020204030204" pitchFamily="34" charset="0"/>
              </a:rPr>
              <a:t>by Toru Yada</a:t>
            </a:r>
            <a:endParaRPr kumimoji="1" lang="ja-JP" alt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コンテンツ プレースホルダー 6" descr="屋内, 吊るす, 小さい, 座る が含まれている画像&#10;&#10;自動的に生成された説明">
            <a:extLst>
              <a:ext uri="{FF2B5EF4-FFF2-40B4-BE49-F238E27FC236}">
                <a16:creationId xmlns:a16="http://schemas.microsoft.com/office/drawing/2014/main" id="{37D44BBF-E9D2-CFCD-5D2F-B25EA3C390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417470" y="2410254"/>
            <a:ext cx="4140000" cy="2970743"/>
          </a:xfrm>
        </p:spPr>
      </p:pic>
      <p:pic>
        <p:nvPicPr>
          <p:cNvPr id="3" name="図 2" descr="座る, ガラス, テーブル, 食品 が含まれている画像&#10;&#10;自動的に生成された説明">
            <a:extLst>
              <a:ext uri="{FF2B5EF4-FFF2-40B4-BE49-F238E27FC236}">
                <a16:creationId xmlns:a16="http://schemas.microsoft.com/office/drawing/2014/main" id="{C73FA430-E34C-97CF-FBB7-A8D61367E4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5058" y="1825625"/>
            <a:ext cx="4381500" cy="41400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6A737E9-2D18-2C22-FA4C-196B631D1E8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3715" y="1825625"/>
            <a:ext cx="4171127" cy="4140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ECBE59-C596-B708-9E40-3B762D417C78}"/>
              </a:ext>
            </a:extLst>
          </p:cNvPr>
          <p:cNvSpPr txBox="1"/>
          <p:nvPr/>
        </p:nvSpPr>
        <p:spPr>
          <a:xfrm>
            <a:off x="7930848" y="4958093"/>
            <a:ext cx="14686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G1: A0000-01</a:t>
            </a:r>
          </a:p>
          <a:p>
            <a:r>
              <a:rPr kumimoji="1" lang="en-US" altLang="ja-JP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G2: A0000-02</a:t>
            </a:r>
            <a:endParaRPr kumimoji="1" lang="ja-JP" alt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ja-JP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G3: A0000-03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7B4AE87-7E46-CA96-CB0D-7BF57597CE4D}"/>
              </a:ext>
            </a:extLst>
          </p:cNvPr>
          <p:cNvSpPr txBox="1"/>
          <p:nvPr/>
        </p:nvSpPr>
        <p:spPr>
          <a:xfrm>
            <a:off x="3979942" y="4239202"/>
            <a:ext cx="2062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Carbon nanotube tape</a:t>
            </a:r>
            <a:endParaRPr kumimoji="1" lang="ja-JP" altLang="en-US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F5399D3-942E-F4AC-0A80-AA348304CB3F}"/>
              </a:ext>
            </a:extLst>
          </p:cNvPr>
          <p:cNvSpPr txBox="1"/>
          <p:nvPr/>
        </p:nvSpPr>
        <p:spPr>
          <a:xfrm>
            <a:off x="4500824" y="2046068"/>
            <a:ext cx="1989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Carbon adhesive tape</a:t>
            </a:r>
            <a:endParaRPr kumimoji="1" lang="ja-JP" altLang="en-US" sz="16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9B863F23-4FA6-1E09-5C2F-AF920A58D4D7}"/>
              </a:ext>
            </a:extLst>
          </p:cNvPr>
          <p:cNvSpPr txBox="1">
            <a:spLocks/>
          </p:cNvSpPr>
          <p:nvPr/>
        </p:nvSpPr>
        <p:spPr>
          <a:xfrm>
            <a:off x="187960" y="273685"/>
            <a:ext cx="10515600" cy="69151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Example 3. Particle, fragments (2)</a:t>
            </a:r>
            <a:endParaRPr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930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9F7E3B-8DCC-8C0E-FDC0-431791A13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26" y="791845"/>
            <a:ext cx="10515600" cy="1325563"/>
          </a:xfrm>
        </p:spPr>
        <p:txBody>
          <a:bodyPr>
            <a:normAutofit/>
          </a:bodyPr>
          <a:lstStyle/>
          <a:p>
            <a:r>
              <a:rPr kumimoji="1" lang="en-US" altLang="ja-JP" sz="3200" dirty="0">
                <a:latin typeface="Calibri" panose="020F0502020204030204" pitchFamily="34" charset="0"/>
                <a:cs typeface="Calibri" panose="020F0502020204030204" pitchFamily="34" charset="0"/>
              </a:rPr>
              <a:t>C0000, Polished section by Toru Yada</a:t>
            </a:r>
            <a:endParaRPr kumimoji="1" lang="ja-JP" alt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コンテンツ プレースホルダー 6" descr="屋内, プラスチック, 小さい, 座る が含まれている画像&#10;&#10;自動的に生成された説明">
            <a:extLst>
              <a:ext uri="{FF2B5EF4-FFF2-40B4-BE49-F238E27FC236}">
                <a16:creationId xmlns:a16="http://schemas.microsoft.com/office/drawing/2014/main" id="{E41CCBC0-72F1-92E4-929A-93B00CA3C4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08490" y="2481501"/>
            <a:ext cx="4352925" cy="3264693"/>
          </a:xfr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591CD23-A4E3-21E4-E343-A950C94B3C65}"/>
              </a:ext>
            </a:extLst>
          </p:cNvPr>
          <p:cNvSpPr txBox="1"/>
          <p:nvPr/>
        </p:nvSpPr>
        <p:spPr>
          <a:xfrm>
            <a:off x="8206558" y="2211315"/>
            <a:ext cx="1470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Optical image</a:t>
            </a:r>
            <a:endParaRPr kumimoji="1"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17B44E-436C-2BA7-69A5-37CFF1D8CA4C}"/>
              </a:ext>
            </a:extLst>
          </p:cNvPr>
          <p:cNvSpPr txBox="1"/>
          <p:nvPr/>
        </p:nvSpPr>
        <p:spPr>
          <a:xfrm>
            <a:off x="11463015" y="6178550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BSE</a:t>
            </a:r>
            <a:endParaRPr kumimoji="1" lang="ja-JP" altLang="en-US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図 9" descr="雪, 男, 乗る, 板 が含まれている画像&#10;&#10;自動的に生成された説明">
            <a:extLst>
              <a:ext uri="{FF2B5EF4-FFF2-40B4-BE49-F238E27FC236}">
                <a16:creationId xmlns:a16="http://schemas.microsoft.com/office/drawing/2014/main" id="{D8D4ADC5-306F-59FC-4BEB-2E9D1C0B16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6769" y="2673847"/>
            <a:ext cx="4320000" cy="2880000"/>
          </a:xfrm>
          <a:prstGeom prst="rect">
            <a:avLst/>
          </a:prstGeom>
        </p:spPr>
      </p:pic>
      <p:sp>
        <p:nvSpPr>
          <p:cNvPr id="4" name="タイトル 1">
            <a:extLst>
              <a:ext uri="{FF2B5EF4-FFF2-40B4-BE49-F238E27FC236}">
                <a16:creationId xmlns:a16="http://schemas.microsoft.com/office/drawing/2014/main" id="{F8F3E15D-2DD4-0507-6D84-334C5B0FE21C}"/>
              </a:ext>
            </a:extLst>
          </p:cNvPr>
          <p:cNvSpPr txBox="1">
            <a:spLocks/>
          </p:cNvSpPr>
          <p:nvPr/>
        </p:nvSpPr>
        <p:spPr>
          <a:xfrm>
            <a:off x="34036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Example 4. </a:t>
            </a:r>
            <a:r>
              <a:rPr kumimoji="1" lang="en-US" altLang="ja-JP" sz="4400" dirty="0">
                <a:latin typeface="Calibri" panose="020F0502020204030204" pitchFamily="34" charset="0"/>
                <a:cs typeface="Calibri" panose="020F0502020204030204" pitchFamily="34" charset="0"/>
              </a:rPr>
              <a:t>Polished section </a:t>
            </a:r>
            <a:endParaRPr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155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 descr="台の上に置かれた携帯電話&#10;&#10;低い精度で自動的に生成された説明">
            <a:extLst>
              <a:ext uri="{FF2B5EF4-FFF2-40B4-BE49-F238E27FC236}">
                <a16:creationId xmlns:a16="http://schemas.microsoft.com/office/drawing/2014/main" id="{B173FB7F-109F-CD5B-B936-60645DA820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2060" y="2004990"/>
            <a:ext cx="5400000" cy="4049998"/>
          </a:xfr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9E444A3-4B68-19A5-8172-18204D37D2E7}"/>
              </a:ext>
            </a:extLst>
          </p:cNvPr>
          <p:cNvSpPr txBox="1"/>
          <p:nvPr/>
        </p:nvSpPr>
        <p:spPr>
          <a:xfrm>
            <a:off x="898536" y="1373527"/>
            <a:ext cx="3406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游ゴシック" panose="020B0400000000000000" pitchFamily="34" charset="-128"/>
                <a:cs typeface="Calibri" panose="020F0502020204030204" pitchFamily="34" charset="0"/>
              </a:rPr>
              <a:t>A0182-21 &amp; C0207-22</a:t>
            </a: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游ゴシック" panose="020B0400000000000000" pitchFamily="34" charset="-128"/>
              <a:cs typeface="Calibri" panose="020F0502020204030204" pitchFamily="34" charset="0"/>
            </a:endParaRPr>
          </a:p>
        </p:txBody>
      </p:sp>
      <p:pic>
        <p:nvPicPr>
          <p:cNvPr id="14" name="図 13" descr="夜空の星&#10;&#10;自動的に生成された説明">
            <a:extLst>
              <a:ext uri="{FF2B5EF4-FFF2-40B4-BE49-F238E27FC236}">
                <a16:creationId xmlns:a16="http://schemas.microsoft.com/office/drawing/2014/main" id="{AFB6D7D5-AC79-DE66-FC25-059971C41E9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87560" y="2229989"/>
            <a:ext cx="5400000" cy="3600000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63B2C4BD-510C-E070-BDAA-1192648E8E0D}"/>
              </a:ext>
            </a:extLst>
          </p:cNvPr>
          <p:cNvCxnSpPr>
            <a:cxnSpLocks/>
          </p:cNvCxnSpPr>
          <p:nvPr/>
        </p:nvCxnSpPr>
        <p:spPr>
          <a:xfrm>
            <a:off x="6531119" y="3504761"/>
            <a:ext cx="376518" cy="473336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AA0473D8-5F29-6EFB-FFF5-8C76AF2B4391}"/>
              </a:ext>
            </a:extLst>
          </p:cNvPr>
          <p:cNvCxnSpPr>
            <a:cxnSpLocks/>
          </p:cNvCxnSpPr>
          <p:nvPr/>
        </p:nvCxnSpPr>
        <p:spPr>
          <a:xfrm>
            <a:off x="7031849" y="3556653"/>
            <a:ext cx="376518" cy="473336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5F0C7C3-18C5-EB0C-81D7-4929F7C0A46F}"/>
              </a:ext>
            </a:extLst>
          </p:cNvPr>
          <p:cNvSpPr txBox="1"/>
          <p:nvPr/>
        </p:nvSpPr>
        <p:spPr>
          <a:xfrm>
            <a:off x="7113750" y="3220722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A0182, 21</a:t>
            </a:r>
            <a:endParaRPr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25F76E8-EC25-527F-1C77-A93DD7F7E3B1}"/>
              </a:ext>
            </a:extLst>
          </p:cNvPr>
          <p:cNvSpPr txBox="1"/>
          <p:nvPr/>
        </p:nvSpPr>
        <p:spPr>
          <a:xfrm>
            <a:off x="5688258" y="316883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Calibri" panose="020F0502020204030204" pitchFamily="34" charset="0"/>
                <a:cs typeface="Calibri" panose="020F0502020204030204" pitchFamily="34" charset="0"/>
              </a:rPr>
              <a:t>C0207, 22</a:t>
            </a:r>
            <a:endParaRPr lang="ja-JP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45C20EEE-4E8B-DC00-2CDF-54877913500A}"/>
              </a:ext>
            </a:extLst>
          </p:cNvPr>
          <p:cNvSpPr txBox="1">
            <a:spLocks/>
          </p:cNvSpPr>
          <p:nvPr/>
        </p:nvSpPr>
        <p:spPr>
          <a:xfrm>
            <a:off x="34036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>
                <a:latin typeface="Calibri" panose="020F0502020204030204" pitchFamily="34" charset="0"/>
                <a:cs typeface="Calibri" panose="020F0502020204030204" pitchFamily="34" charset="0"/>
              </a:rPr>
              <a:t>Example 5. FIB</a:t>
            </a:r>
            <a:r>
              <a:rPr kumimoji="1" lang="en-US" altLang="ja-JP" sz="4400" dirty="0">
                <a:latin typeface="Calibri" panose="020F0502020204030204" pitchFamily="34" charset="0"/>
                <a:cs typeface="Calibri" panose="020F0502020204030204" pitchFamily="34" charset="0"/>
              </a:rPr>
              <a:t> section </a:t>
            </a:r>
            <a:endParaRPr lang="ja-JP" alt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067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129</Words>
  <Application>Microsoft Office PowerPoint</Application>
  <PresentationFormat>ワイド画面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Example 1. FFTC</vt:lpstr>
      <vt:lpstr>PowerPoint プレゼンテーション</vt:lpstr>
      <vt:lpstr>Particles extracted from A000 by Toru Yada</vt:lpstr>
      <vt:lpstr>C0000, Polished section by Toru Yada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小嶋　智子</dc:creator>
  <cp:lastModifiedBy>小嶋　智子</cp:lastModifiedBy>
  <cp:revision>1</cp:revision>
  <dcterms:created xsi:type="dcterms:W3CDTF">2023-08-28T05:59:44Z</dcterms:created>
  <dcterms:modified xsi:type="dcterms:W3CDTF">2023-08-28T06:58:48Z</dcterms:modified>
</cp:coreProperties>
</file>