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3"/>
  </p:notesMasterIdLst>
  <p:sldIdLst>
    <p:sldId id="256" r:id="rId2"/>
    <p:sldId id="288" r:id="rId3"/>
    <p:sldId id="289" r:id="rId4"/>
    <p:sldId id="257" r:id="rId5"/>
    <p:sldId id="279" r:id="rId6"/>
    <p:sldId id="259" r:id="rId7"/>
    <p:sldId id="280" r:id="rId8"/>
    <p:sldId id="282" r:id="rId9"/>
    <p:sldId id="281" r:id="rId10"/>
    <p:sldId id="284" r:id="rId11"/>
    <p:sldId id="285" r:id="rId1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616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0" autoAdjust="0"/>
    <p:restoredTop sz="87678" autoAdjust="0"/>
  </p:normalViewPr>
  <p:slideViewPr>
    <p:cSldViewPr snapToGrid="0">
      <p:cViewPr varScale="1">
        <p:scale>
          <a:sx n="96" d="100"/>
          <a:sy n="96" d="100"/>
        </p:scale>
        <p:origin x="114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6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8.03863" units="1/cm"/>
          <inkml:channelProperty channel="Y" name="resolution" value="38.02817" units="1/cm"/>
          <inkml:channelProperty channel="T" name="resolution" value="1" units="1/dev"/>
        </inkml:channelProperties>
      </inkml:inkSource>
      <inkml:timestamp xml:id="ts0" timeString="2021-09-13T01:52:44.063"/>
    </inkml:context>
    <inkml:brush xml:id="br0">
      <inkml:brushProperty name="width" value="0.05" units="cm"/>
      <inkml:brushProperty name="height" value="0.05" units="cm"/>
      <inkml:brushProperty name="color" value="#177D36"/>
      <inkml:brushProperty name="fitToCurve" value="1"/>
    </inkml:brush>
  </inkml:definitions>
  <inkml:trace contextRef="#ctx0" brushRef="#br0">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33741D-4823-488D-AEFC-818B8D89057C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A7BA44-35E1-4792-A657-B19DCB95FD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4585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A7BA44-35E1-4792-A657-B19DCB95FD73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7439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1AEAB5-EF4C-466B-A76A-6F17E88A2E9D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9877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43C75A-E544-4BDD-9BA3-4BC76D8134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9674" y="1122363"/>
            <a:ext cx="10732655" cy="2387600"/>
          </a:xfrm>
        </p:spPr>
        <p:txBody>
          <a:bodyPr anchor="b"/>
          <a:lstStyle>
            <a:lvl1pPr algn="ctr">
              <a:defRPr sz="4500" b="1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9DD1724-BE4C-41AA-B600-5567513734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25953E2-7A9C-4268-9360-1102FE19C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788EC-C22B-49E8-8CE7-7E5F78E5E01E}" type="datetime1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6EEC04F-F69A-424D-B8AA-5A56628D8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63D3E13-A8D1-4322-B1D7-DD34B27F9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85AD3-1940-4D76-A259-4CBE9690E7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0180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CAD696F-6B4E-421F-A176-351EC4963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EC2A570-EDE4-4CC2-89A9-5C7A07D211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13C2842-3BE3-4E63-AE6F-6786309C8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153E3-C3E3-4648-B85C-F136586F3834}" type="datetime1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0CAD781-474B-4768-8B13-51E97C159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235CBA0-60D9-4D7D-AA6F-4B59B2550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85AD3-1940-4D76-A259-4CBE9690E7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606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0CA2DB74-B9FB-4ABB-9292-DFDC595DB8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EEE4E06-31C3-4432-B056-39F3256F95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9462DB1-537B-4559-BCB6-9F2CAD21C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F1474-26FE-4C7E-8962-5C1B609466A0}" type="datetime1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C99EF4-2470-442C-B1E4-0DD38E77C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2D1D05-DF3D-4705-B57C-236AC5274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85AD3-1940-4D76-A259-4CBE9690E7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123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201CC05-56D4-4DBC-BB7B-74B17FC1D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703CEA-D8B4-4D88-8ACA-A7327EEA0A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3F3316A-EF0C-4A15-8914-D90A81EE9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F0081-F5CA-45B0-A424-F9E412E62BC6}" type="datetime1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3684763-BC85-414B-919D-B2473F062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80033D4-43E3-440C-90C7-275CB47D3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85AD3-1940-4D76-A259-4CBE9690E7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5078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706CF9F-DBCF-4461-963F-2DB084CFE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C3F5047-C6A5-4CEA-A63A-EDF2BA1BC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7B3DBB4-31DD-4483-AA2D-846C5AE7C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FED3-4157-449A-A8C6-3422D060D07A}" type="datetime1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FE63CBE-213D-4426-9CCE-BFCA3706D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2C11AF-38FF-4689-A192-B12ECF5A2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85AD3-1940-4D76-A259-4CBE9690E7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0784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8D9FC3-8472-4E00-AD4D-BEE0DC165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D458424-845C-4F12-A71D-974B467C47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BE94FA5-0C8C-4B86-BB7B-1A8DBBF75E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7020242-65F2-444C-A3FA-0DF876878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CBAF-D906-4043-AFDD-7EDF85D14E7C}" type="datetime1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50C9E1B-8000-4CEC-952A-DF7AA8A31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68E4047-43A3-424E-9437-96D1F685B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85AD3-1940-4D76-A259-4CBE9690E7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32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6F56F02-1F09-445E-A7E0-27CB3714C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484B006-BFCE-4CD7-9124-769043970E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95392D2-BBCA-4AB0-ABDC-03F2ADDFF0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7A2D71F-BA88-4AA7-BF08-381ABE8C19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1CF2F22-BFA3-4B72-84B9-F80703783E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640D725-122B-4BB0-8879-8F22DC2D8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B0372-0F54-49BA-8E1C-177AD9C44532}" type="datetime1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9AAD5FE1-A799-4BC0-A48E-4042FD6BC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6C024D3-6F0E-4ED6-B919-57EDFBF5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85AD3-1940-4D76-A259-4CBE9690E7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4987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08C3524-D468-43C0-BE19-17286B7CB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A53E9AC-E541-4992-8A00-A8F6AE20D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57D51-90B1-4562-A06D-C8532D4D1688}" type="datetime1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77BC26F-17DE-470E-B8D2-9568702F7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28F306D-996E-4D5F-AA42-5D0E464A2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85AD3-1940-4D76-A259-4CBE9690E7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4756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55A11FCC-BB2C-41ED-8763-D910134C5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90B5C-A625-4B74-81D8-4A2DF769DACA}" type="datetime1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321AC85-4713-44E7-86B1-D84EFE428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7ACE6B5-BA37-4553-9725-B92D89602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85AD3-1940-4D76-A259-4CBE9690E7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521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E3F745-F2B1-46E1-86B5-02DD62F2D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A79A35-8B30-42AE-8D6E-7E1E6529DB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4D69745-5B93-485D-B3F1-514835AB0A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795B8FC-E16B-482D-B2A3-43795993E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DFEE6-55D5-4EB9-AF29-6467F5B101AC}" type="datetime1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017A288-A617-42C9-B01A-B1C817874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E5A486C-78DB-485C-BC16-4D0691D54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85AD3-1940-4D76-A259-4CBE9690E7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9585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43C616B-AB3C-462B-90D1-ECA6E9A23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73BB7036-EA54-4164-B390-5C8CC13238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kumimoji="1" lang="ja-JP" altLang="en-US"/>
              <a:t>アイコンをクリックして図を追加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36E18FB-E6C5-402D-9E39-FFB4A3BEE9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198325D-4264-49FC-A96D-4B0390B8D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8D372-4407-431D-A6E3-F7507B770DEA}" type="datetime1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DCF52BB-E4E1-40E9-B1C0-A7A682E0F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F0C0BE5-C45A-472E-9A0E-A9E5AF7BC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85AD3-1940-4D76-A259-4CBE9690E7E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6326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5C28D416-CD41-4F30-B55F-6B844C02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299" y="18256"/>
            <a:ext cx="11523407" cy="6405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C390B48-A836-4258-9589-0473560AA3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4299" y="757086"/>
            <a:ext cx="11523407" cy="55992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7CFBE55-9AE6-4EAA-9A30-226CC77468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4299" y="6356354"/>
            <a:ext cx="324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CB688-504B-43F0-A1FA-196B4BE77B73}" type="datetime1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D3E11F8-4FDD-4BAC-B292-457DA7DF2C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C74E65B-8BC7-4C33-B00E-56BF6194A3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2" y="6356354"/>
            <a:ext cx="324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185AD3-1940-4D76-A259-4CBE9690E7E6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02546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customXml" Target="../ink/ink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EDA202-70B3-4C57-ACCA-72B34D181A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A0026-pFIB02</a:t>
            </a:r>
            <a:br>
              <a:rPr kumimoji="1" lang="en-US" altLang="ja-JP" dirty="0"/>
            </a:br>
            <a:r>
              <a:rPr kumimoji="1" lang="en-US" altLang="ja-JP" dirty="0"/>
              <a:t>micro-FTIR analysis at Tohoku U.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261ECD3-8527-495C-A9A5-37C2374DAC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2021/09/10</a:t>
            </a:r>
          </a:p>
          <a:p>
            <a:endParaRPr lang="en-US" altLang="ja-JP" dirty="0"/>
          </a:p>
          <a:p>
            <a:r>
              <a:rPr kumimoji="1" lang="en-US" altLang="ja-JP" dirty="0"/>
              <a:t>Tohoku University</a:t>
            </a:r>
          </a:p>
          <a:p>
            <a:r>
              <a:rPr lang="en-US" altLang="ja-JP" dirty="0"/>
              <a:t>Kana Amano and Eiichi Kagawa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FFA849E-DD1E-424D-BC71-D37CF7C1A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85AD3-1940-4D76-A259-4CBE9690E7E6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7348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DB23AFB3-65C7-498B-BA90-7AF41C0A9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071" y="2795395"/>
            <a:ext cx="10553857" cy="3759023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88E49F2A-4262-412F-977A-AAA43D3ED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solidFill>
                  <a:schemeClr val="accent1"/>
                </a:solidFill>
              </a:rPr>
              <a:t>Measurement 2</a:t>
            </a:r>
            <a:r>
              <a:rPr kumimoji="1" lang="en-US" altLang="ja-JP" dirty="0"/>
              <a:t>  detailed mappin</a:t>
            </a:r>
            <a:r>
              <a:rPr lang="en-US" altLang="ja-JP" dirty="0"/>
              <a:t>g (100x100 µm/pix)</a:t>
            </a:r>
            <a:endParaRPr kumimoji="1" lang="ja-JP" altLang="en-US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06E243FB-C2C6-4B4E-A2DA-7067E348A5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486" y="643660"/>
            <a:ext cx="2972215" cy="2572109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2CD788B-69F0-4087-B231-BDD4ED9F1527}"/>
              </a:ext>
            </a:extLst>
          </p:cNvPr>
          <p:cNvSpPr txBox="1"/>
          <p:nvPr/>
        </p:nvSpPr>
        <p:spPr>
          <a:xfrm>
            <a:off x="3214580" y="6416429"/>
            <a:ext cx="6097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ja-JP" dirty="0"/>
              <a:t>Wavelength (µm)</a:t>
            </a:r>
            <a:endParaRPr kumimoji="1"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318621F-A4BB-45ED-BFC4-57062C675E31}"/>
              </a:ext>
            </a:extLst>
          </p:cNvPr>
          <p:cNvSpPr txBox="1"/>
          <p:nvPr/>
        </p:nvSpPr>
        <p:spPr>
          <a:xfrm rot="16200000">
            <a:off x="-321181" y="4416004"/>
            <a:ext cx="19168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ja-JP" dirty="0"/>
              <a:t>Reflectance (%)</a:t>
            </a:r>
            <a:endParaRPr kumimoji="1" lang="ja-JP" altLang="en-US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9DFA505-4E77-4340-91D0-BCCFC62E43EA}"/>
              </a:ext>
            </a:extLst>
          </p:cNvPr>
          <p:cNvSpPr txBox="1"/>
          <p:nvPr/>
        </p:nvSpPr>
        <p:spPr>
          <a:xfrm>
            <a:off x="3373650" y="710345"/>
            <a:ext cx="753798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accent6"/>
                </a:solidFill>
              </a:rPr>
              <a:t> (!) Each dot in the left figure indicates the center position of the pixel.</a:t>
            </a:r>
          </a:p>
          <a:p>
            <a:r>
              <a:rPr lang="en-US" altLang="ja-JP" dirty="0"/>
              <a:t>Each spectrum of the main area (marked in different colors)</a:t>
            </a:r>
            <a:endParaRPr kumimoji="1" lang="en-US" altLang="ja-JP" dirty="0">
              <a:solidFill>
                <a:schemeClr val="accent6"/>
              </a:solidFill>
            </a:endParaRPr>
          </a:p>
          <a:p>
            <a:endParaRPr lang="en-US" altLang="ja-JP" dirty="0"/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5222FFFE-2D3B-4335-AD69-FE5F0BB83BA2}"/>
              </a:ext>
            </a:extLst>
          </p:cNvPr>
          <p:cNvCxnSpPr>
            <a:cxnSpLocks/>
          </p:cNvCxnSpPr>
          <p:nvPr/>
        </p:nvCxnSpPr>
        <p:spPr>
          <a:xfrm flipV="1">
            <a:off x="6557215" y="2783520"/>
            <a:ext cx="0" cy="3567139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40FC7463-B9E2-4ACA-A917-EE248AAFAB6C}"/>
              </a:ext>
            </a:extLst>
          </p:cNvPr>
          <p:cNvCxnSpPr>
            <a:cxnSpLocks/>
          </p:cNvCxnSpPr>
          <p:nvPr/>
        </p:nvCxnSpPr>
        <p:spPr>
          <a:xfrm flipV="1">
            <a:off x="7552762" y="2783520"/>
            <a:ext cx="0" cy="356713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18B0264-9177-4441-BE67-9D30C0F00763}"/>
              </a:ext>
            </a:extLst>
          </p:cNvPr>
          <p:cNvSpPr txBox="1"/>
          <p:nvPr/>
        </p:nvSpPr>
        <p:spPr>
          <a:xfrm>
            <a:off x="7077609" y="2933605"/>
            <a:ext cx="16210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dirty="0">
                <a:solidFill>
                  <a:schemeClr val="tx2"/>
                </a:solidFill>
              </a:rPr>
              <a:t>carbonates?</a:t>
            </a:r>
            <a:endParaRPr kumimoji="1" lang="ja-JP" altLang="en-US" dirty="0">
              <a:solidFill>
                <a:schemeClr val="tx2"/>
              </a:solidFill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5E4DA6E-8630-4408-A0BF-34016804AA97}"/>
              </a:ext>
            </a:extLst>
          </p:cNvPr>
          <p:cNvSpPr txBox="1"/>
          <p:nvPr/>
        </p:nvSpPr>
        <p:spPr>
          <a:xfrm>
            <a:off x="6095999" y="5901039"/>
            <a:ext cx="16210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phyllosilicates</a:t>
            </a:r>
            <a:endParaRPr kumimoji="1" lang="ja-JP" altLang="en-US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DF6EB977-5D71-46AE-98F3-F7CC7235C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85AD3-1940-4D76-A259-4CBE9690E7E6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3711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8E49F2A-4262-412F-977A-AAA43D3ED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solidFill>
                  <a:schemeClr val="accent1"/>
                </a:solidFill>
              </a:rPr>
              <a:t>Measurement 2</a:t>
            </a:r>
            <a:r>
              <a:rPr kumimoji="1" lang="en-US" altLang="ja-JP" dirty="0"/>
              <a:t>  detailed mappin</a:t>
            </a:r>
            <a:r>
              <a:rPr lang="en-US" altLang="ja-JP" dirty="0"/>
              <a:t>g (100x100 µm/pix)</a:t>
            </a:r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2CD788B-69F0-4087-B231-BDD4ED9F1527}"/>
              </a:ext>
            </a:extLst>
          </p:cNvPr>
          <p:cNvSpPr txBox="1"/>
          <p:nvPr/>
        </p:nvSpPr>
        <p:spPr>
          <a:xfrm>
            <a:off x="3260076" y="6488668"/>
            <a:ext cx="6097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ja-JP" dirty="0"/>
              <a:t>Wavelength (µm)</a:t>
            </a:r>
            <a:endParaRPr kumimoji="1"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318621F-A4BB-45ED-BFC4-57062C675E31}"/>
              </a:ext>
            </a:extLst>
          </p:cNvPr>
          <p:cNvSpPr txBox="1"/>
          <p:nvPr/>
        </p:nvSpPr>
        <p:spPr>
          <a:xfrm rot="16200000">
            <a:off x="-321181" y="4416004"/>
            <a:ext cx="19168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ja-JP" dirty="0"/>
              <a:t>Reflectance (%)</a:t>
            </a:r>
            <a:endParaRPr kumimoji="1" lang="ja-JP" altLang="en-US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9DFA505-4E77-4340-91D0-BCCFC62E43EA}"/>
              </a:ext>
            </a:extLst>
          </p:cNvPr>
          <p:cNvSpPr txBox="1"/>
          <p:nvPr/>
        </p:nvSpPr>
        <p:spPr>
          <a:xfrm>
            <a:off x="3373650" y="710345"/>
            <a:ext cx="753798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accent6"/>
                </a:solidFill>
              </a:rPr>
              <a:t> (!) Each dot in the left figure indicates the center position of the pixel.</a:t>
            </a:r>
          </a:p>
          <a:p>
            <a:r>
              <a:rPr lang="en-US" altLang="ja-JP" dirty="0"/>
              <a:t>Each spectrum of the main area (marked in different colors)</a:t>
            </a:r>
            <a:endParaRPr kumimoji="1" lang="en-US" altLang="ja-JP" dirty="0">
              <a:solidFill>
                <a:schemeClr val="accent6"/>
              </a:solidFill>
            </a:endParaRPr>
          </a:p>
          <a:p>
            <a:endParaRPr lang="en-US" altLang="ja-JP" dirty="0"/>
          </a:p>
          <a:p>
            <a:r>
              <a:rPr lang="ja-JP" altLang="en-US" dirty="0"/>
              <a:t>・</a:t>
            </a:r>
            <a:r>
              <a:rPr lang="en-US" altLang="ja-JP" dirty="0"/>
              <a:t>Heterogeneous distribution of carbonates and organic compounds</a:t>
            </a:r>
          </a:p>
          <a:p>
            <a:r>
              <a:rPr lang="ja-JP" altLang="en-US" dirty="0"/>
              <a:t>・</a:t>
            </a:r>
            <a:r>
              <a:rPr lang="en-US" altLang="ja-JP" dirty="0"/>
              <a:t>Some spectra show 3.1 µm absorption band. What is the origin?</a:t>
            </a:r>
          </a:p>
          <a:p>
            <a:r>
              <a:rPr lang="ja-JP" altLang="en-US" dirty="0"/>
              <a:t>　→</a:t>
            </a:r>
            <a:r>
              <a:rPr lang="en-US" altLang="ja-JP" dirty="0"/>
              <a:t>IR-spectral results can be compared with SEM observations later</a:t>
            </a:r>
          </a:p>
          <a:p>
            <a:endParaRPr lang="en-US" altLang="ja-JP" dirty="0"/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E741EEFD-FA22-4339-88B8-EADC2CD344F6}"/>
              </a:ext>
            </a:extLst>
          </p:cNvPr>
          <p:cNvCxnSpPr>
            <a:cxnSpLocks/>
          </p:cNvCxnSpPr>
          <p:nvPr/>
        </p:nvCxnSpPr>
        <p:spPr>
          <a:xfrm flipV="1">
            <a:off x="1460666" y="2843518"/>
            <a:ext cx="0" cy="3567139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1A7EEF3-663C-44D5-AEC6-85906F8269A8}"/>
              </a:ext>
            </a:extLst>
          </p:cNvPr>
          <p:cNvSpPr txBox="1"/>
          <p:nvPr/>
        </p:nvSpPr>
        <p:spPr>
          <a:xfrm>
            <a:off x="1057329" y="6029674"/>
            <a:ext cx="16210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2.70:Mg-OH</a:t>
            </a:r>
            <a:endParaRPr kumimoji="1" lang="ja-JP" altLang="en-US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0DD9746D-8A45-43A0-9B2F-D3A498F3D85C}"/>
              </a:ext>
            </a:extLst>
          </p:cNvPr>
          <p:cNvCxnSpPr>
            <a:cxnSpLocks/>
          </p:cNvCxnSpPr>
          <p:nvPr/>
        </p:nvCxnSpPr>
        <p:spPr>
          <a:xfrm flipV="1">
            <a:off x="1897214" y="2843518"/>
            <a:ext cx="0" cy="3567139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03BC0C1-6F8C-48C7-82DF-2C0D4E58CEA1}"/>
              </a:ext>
            </a:extLst>
          </p:cNvPr>
          <p:cNvSpPr txBox="1"/>
          <p:nvPr/>
        </p:nvSpPr>
        <p:spPr>
          <a:xfrm>
            <a:off x="1460666" y="5661613"/>
            <a:ext cx="16210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dirty="0">
                <a:solidFill>
                  <a:srgbClr val="FF3399"/>
                </a:solidFill>
              </a:rPr>
              <a:t>3.4:-CH</a:t>
            </a:r>
            <a:endParaRPr kumimoji="1" lang="ja-JP" altLang="en-US" dirty="0">
              <a:solidFill>
                <a:srgbClr val="FF3399"/>
              </a:solidFill>
            </a:endParaRP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546FF32E-30FF-4E8C-8325-62850E71BBAE}"/>
              </a:ext>
            </a:extLst>
          </p:cNvPr>
          <p:cNvCxnSpPr>
            <a:cxnSpLocks/>
          </p:cNvCxnSpPr>
          <p:nvPr/>
        </p:nvCxnSpPr>
        <p:spPr>
          <a:xfrm flipV="1">
            <a:off x="2346356" y="2843518"/>
            <a:ext cx="0" cy="356713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A38BD3A5-B25C-4D0A-9DB7-6950640DF0B8}"/>
              </a:ext>
            </a:extLst>
          </p:cNvPr>
          <p:cNvSpPr txBox="1"/>
          <p:nvPr/>
        </p:nvSpPr>
        <p:spPr>
          <a:xfrm>
            <a:off x="1909808" y="5332420"/>
            <a:ext cx="16210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dirty="0">
                <a:solidFill>
                  <a:schemeClr val="tx2"/>
                </a:solidFill>
              </a:rPr>
              <a:t>carbonates</a:t>
            </a:r>
            <a:endParaRPr kumimoji="1" lang="ja-JP" altLang="en-US" dirty="0">
              <a:solidFill>
                <a:schemeClr val="tx2"/>
              </a:solidFill>
            </a:endParaRPr>
          </a:p>
        </p:txBody>
      </p:sp>
      <p:cxnSp>
        <p:nvCxnSpPr>
          <p:cNvPr id="19" name="直線コネクタ 18">
            <a:extLst>
              <a:ext uri="{FF2B5EF4-FFF2-40B4-BE49-F238E27FC236}">
                <a16:creationId xmlns:a16="http://schemas.microsoft.com/office/drawing/2014/main" id="{D2EF8B37-F150-484B-A00B-AA2DCC31F440}"/>
              </a:ext>
            </a:extLst>
          </p:cNvPr>
          <p:cNvCxnSpPr>
            <a:cxnSpLocks/>
          </p:cNvCxnSpPr>
          <p:nvPr/>
        </p:nvCxnSpPr>
        <p:spPr>
          <a:xfrm flipV="1">
            <a:off x="3390462" y="2843518"/>
            <a:ext cx="0" cy="356713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9A071882-3F77-465A-A1A4-7D9356D635F9}"/>
              </a:ext>
            </a:extLst>
          </p:cNvPr>
          <p:cNvCxnSpPr>
            <a:cxnSpLocks/>
          </p:cNvCxnSpPr>
          <p:nvPr/>
        </p:nvCxnSpPr>
        <p:spPr>
          <a:xfrm flipV="1">
            <a:off x="1731818" y="2853417"/>
            <a:ext cx="0" cy="3567139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4C32C906-4037-439D-BA00-78BB6A009345}"/>
              </a:ext>
            </a:extLst>
          </p:cNvPr>
          <p:cNvCxnSpPr>
            <a:cxnSpLocks/>
          </p:cNvCxnSpPr>
          <p:nvPr/>
        </p:nvCxnSpPr>
        <p:spPr>
          <a:xfrm flipV="1">
            <a:off x="5822924" y="2852725"/>
            <a:ext cx="0" cy="3567139"/>
          </a:xfrm>
          <a:prstGeom prst="line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図 7">
            <a:extLst>
              <a:ext uri="{FF2B5EF4-FFF2-40B4-BE49-F238E27FC236}">
                <a16:creationId xmlns:a16="http://schemas.microsoft.com/office/drawing/2014/main" id="{06E243FB-C2C6-4B4E-A2DA-7067E348A5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486" y="643660"/>
            <a:ext cx="2972215" cy="2572109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396DFCCD-62C6-42C8-9FA1-DC80E01550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2627" y="2894252"/>
            <a:ext cx="10362044" cy="3759023"/>
          </a:xfrm>
          <a:prstGeom prst="rect">
            <a:avLst/>
          </a:prstGeom>
        </p:spPr>
      </p:pic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86B40B2-6705-41B9-B33F-CFCED3708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85AD3-1940-4D76-A259-4CBE9690E7E6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1002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E76C16-529C-6CC7-C7A1-301D39F61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en-US" altLang="ja-JP" dirty="0"/>
              <a:t>Spectra identification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5C8C43F-2469-747D-3DA8-D0CCE9BC8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85AD3-1940-4D76-A259-4CBE9690E7E6}" type="slidenum">
              <a:rPr kumimoji="1" lang="ja-JP" altLang="en-US" smtClean="0"/>
              <a:t>2</a:t>
            </a:fld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77CE6CE6-5309-CA23-6A68-CFFC335A64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809" y="2013038"/>
            <a:ext cx="4954179" cy="4185708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6C54968F-4D0D-E74C-3F6D-9AB7555830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3641" y="2013038"/>
            <a:ext cx="5101333" cy="4414615"/>
          </a:xfrm>
          <a:prstGeom prst="rect">
            <a:avLst/>
          </a:prstGeom>
        </p:spPr>
      </p:pic>
      <p:graphicFrame>
        <p:nvGraphicFramePr>
          <p:cNvPr id="10" name="表 10">
            <a:extLst>
              <a:ext uri="{FF2B5EF4-FFF2-40B4-BE49-F238E27FC236}">
                <a16:creationId xmlns:a16="http://schemas.microsoft.com/office/drawing/2014/main" id="{8F3CED08-E41E-46EA-6964-E9193C47E4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135637"/>
              </p:ext>
            </p:extLst>
          </p:nvPr>
        </p:nvGraphicFramePr>
        <p:xfrm>
          <a:off x="7038327" y="2653189"/>
          <a:ext cx="2160000" cy="216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238229908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391005333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491617584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269306437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12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13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14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15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156676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08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09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10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898635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04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05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06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07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084859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00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01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02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03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046076"/>
                  </a:ext>
                </a:extLst>
              </a:tr>
            </a:tbl>
          </a:graphicData>
        </a:graphic>
      </p:graphicFrame>
      <p:graphicFrame>
        <p:nvGraphicFramePr>
          <p:cNvPr id="12" name="表 10">
            <a:extLst>
              <a:ext uri="{FF2B5EF4-FFF2-40B4-BE49-F238E27FC236}">
                <a16:creationId xmlns:a16="http://schemas.microsoft.com/office/drawing/2014/main" id="{15282A52-08D6-1890-D503-AC76A8F25F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5301270"/>
              </p:ext>
            </p:extLst>
          </p:nvPr>
        </p:nvGraphicFramePr>
        <p:xfrm>
          <a:off x="1430109" y="2354142"/>
          <a:ext cx="3312000" cy="331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8000">
                  <a:extLst>
                    <a:ext uri="{9D8B030D-6E8A-4147-A177-3AD203B41FA5}">
                      <a16:colId xmlns:a16="http://schemas.microsoft.com/office/drawing/2014/main" val="2382299087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391005333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491617584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1269306437"/>
                    </a:ext>
                  </a:extLst>
                </a:gridCol>
              </a:tblGrid>
              <a:tr h="828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12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13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14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15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1566763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08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09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10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8986357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04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05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06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07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0848592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00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01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02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</a:rPr>
                        <a:t>03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1616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046076"/>
                  </a:ext>
                </a:extLst>
              </a:tr>
            </a:tbl>
          </a:graphicData>
        </a:graphic>
      </p:graphicFrame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0EEC339-7C96-6475-730D-DB4E47311382}"/>
              </a:ext>
            </a:extLst>
          </p:cNvPr>
          <p:cNvSpPr txBox="1"/>
          <p:nvPr/>
        </p:nvSpPr>
        <p:spPr>
          <a:xfrm>
            <a:off x="1458747" y="1445655"/>
            <a:ext cx="32547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ja-JP" b="1" dirty="0"/>
              <a:t>aperture 160x160 µm</a:t>
            </a:r>
            <a:r>
              <a:rPr kumimoji="1" lang="en-US" altLang="ja-JP" b="1" baseline="30000" dirty="0"/>
              <a:t>2</a:t>
            </a:r>
            <a:endParaRPr kumimoji="1" lang="ja-JP" altLang="en-US" b="1" baseline="30000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12C9695-FCC4-4F20-23CA-CB25A77BF093}"/>
              </a:ext>
            </a:extLst>
          </p:cNvPr>
          <p:cNvSpPr txBox="1"/>
          <p:nvPr/>
        </p:nvSpPr>
        <p:spPr>
          <a:xfrm>
            <a:off x="6905111" y="1445655"/>
            <a:ext cx="32547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ja-JP" b="1" dirty="0"/>
              <a:t>aperture 100x100 µm</a:t>
            </a:r>
            <a:r>
              <a:rPr kumimoji="1" lang="en-US" altLang="ja-JP" b="1" baseline="30000" dirty="0"/>
              <a:t>2</a:t>
            </a:r>
            <a:endParaRPr kumimoji="1" lang="ja-JP" altLang="en-US" b="1" baseline="30000" dirty="0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F67025F3-900D-024B-8477-F2AE8FD9B484}"/>
              </a:ext>
            </a:extLst>
          </p:cNvPr>
          <p:cNvSpPr txBox="1"/>
          <p:nvPr/>
        </p:nvSpPr>
        <p:spPr>
          <a:xfrm>
            <a:off x="486888" y="458418"/>
            <a:ext cx="106380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dirty="0"/>
              <a:t>Colored</a:t>
            </a:r>
            <a:r>
              <a:rPr kumimoji="1" lang="en-US" altLang="ja-JP" dirty="0"/>
              <a:t> boxes show the area probed by </a:t>
            </a:r>
            <a:r>
              <a:rPr kumimoji="1" lang="en-US" altLang="ja-JP" dirty="0" err="1"/>
              <a:t>NanoIR</a:t>
            </a:r>
            <a:r>
              <a:rPr kumimoji="1" lang="en-US" altLang="ja-JP" dirty="0"/>
              <a:t> (estimated, not-to-scale)</a:t>
            </a:r>
          </a:p>
          <a:p>
            <a:pPr algn="ctr"/>
            <a:r>
              <a:rPr lang="en-US" altLang="ja-JP" dirty="0"/>
              <a:t>The number (00 to 15) indicates the ID of the </a:t>
            </a:r>
            <a:r>
              <a:rPr lang="en-US" altLang="ja-JP" dirty="0" err="1"/>
              <a:t>microFTIR</a:t>
            </a:r>
            <a:r>
              <a:rPr lang="en-US" altLang="ja-JP" dirty="0"/>
              <a:t> spectra</a:t>
            </a:r>
            <a:r>
              <a:rPr lang="ja-JP" altLang="en-US" dirty="0"/>
              <a:t> </a:t>
            </a:r>
            <a:r>
              <a:rPr lang="en-US" altLang="ja-JP" dirty="0"/>
              <a:t>(placed</a:t>
            </a:r>
            <a:r>
              <a:rPr lang="ja-JP" altLang="en-US" dirty="0"/>
              <a:t> </a:t>
            </a:r>
            <a:r>
              <a:rPr lang="en-US" altLang="ja-JP" dirty="0"/>
              <a:t>in</a:t>
            </a:r>
            <a:r>
              <a:rPr lang="ja-JP" altLang="en-US" dirty="0"/>
              <a:t> </a:t>
            </a:r>
            <a:r>
              <a:rPr lang="en-US" altLang="ja-JP" dirty="0"/>
              <a:t>the</a:t>
            </a:r>
            <a:r>
              <a:rPr lang="ja-JP" altLang="en-US" dirty="0"/>
              <a:t> </a:t>
            </a:r>
            <a:r>
              <a:rPr lang="en-US" altLang="ja-JP" dirty="0"/>
              <a:t>file name as suffix).</a:t>
            </a:r>
            <a:endParaRPr kumimoji="1" lang="ja-JP" altLang="en-US" dirty="0"/>
          </a:p>
        </p:txBody>
      </p:sp>
      <p:sp>
        <p:nvSpPr>
          <p:cNvPr id="26" name="十字形 25">
            <a:extLst>
              <a:ext uri="{FF2B5EF4-FFF2-40B4-BE49-F238E27FC236}">
                <a16:creationId xmlns:a16="http://schemas.microsoft.com/office/drawing/2014/main" id="{0A40982E-686A-069A-3166-52277E9947C3}"/>
              </a:ext>
            </a:extLst>
          </p:cNvPr>
          <p:cNvSpPr/>
          <p:nvPr/>
        </p:nvSpPr>
        <p:spPr>
          <a:xfrm rot="2670405">
            <a:off x="3956137" y="4065830"/>
            <a:ext cx="720000" cy="720000"/>
          </a:xfrm>
          <a:prstGeom prst="plus">
            <a:avLst>
              <a:gd name="adj" fmla="val 4183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十字形 26">
            <a:extLst>
              <a:ext uri="{FF2B5EF4-FFF2-40B4-BE49-F238E27FC236}">
                <a16:creationId xmlns:a16="http://schemas.microsoft.com/office/drawing/2014/main" id="{A4BD2602-14F4-3230-79A2-C1D0B91F5DF2}"/>
              </a:ext>
            </a:extLst>
          </p:cNvPr>
          <p:cNvSpPr/>
          <p:nvPr/>
        </p:nvSpPr>
        <p:spPr>
          <a:xfrm rot="2670405">
            <a:off x="3956137" y="4914754"/>
            <a:ext cx="720000" cy="720000"/>
          </a:xfrm>
          <a:prstGeom prst="plus">
            <a:avLst>
              <a:gd name="adj" fmla="val 4183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十字形 27">
            <a:extLst>
              <a:ext uri="{FF2B5EF4-FFF2-40B4-BE49-F238E27FC236}">
                <a16:creationId xmlns:a16="http://schemas.microsoft.com/office/drawing/2014/main" id="{CAE15DB5-A44A-D14F-03B7-D9F0EBEF9462}"/>
              </a:ext>
            </a:extLst>
          </p:cNvPr>
          <p:cNvSpPr/>
          <p:nvPr/>
        </p:nvSpPr>
        <p:spPr>
          <a:xfrm rot="2670405">
            <a:off x="3142771" y="4914754"/>
            <a:ext cx="720000" cy="720000"/>
          </a:xfrm>
          <a:prstGeom prst="plus">
            <a:avLst>
              <a:gd name="adj" fmla="val 4183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十字形 28">
            <a:extLst>
              <a:ext uri="{FF2B5EF4-FFF2-40B4-BE49-F238E27FC236}">
                <a16:creationId xmlns:a16="http://schemas.microsoft.com/office/drawing/2014/main" id="{A64C681D-D8EA-E04D-3CE1-E718F051CF94}"/>
              </a:ext>
            </a:extLst>
          </p:cNvPr>
          <p:cNvSpPr/>
          <p:nvPr/>
        </p:nvSpPr>
        <p:spPr>
          <a:xfrm rot="2670405">
            <a:off x="3956137" y="3216907"/>
            <a:ext cx="720000" cy="720000"/>
          </a:xfrm>
          <a:prstGeom prst="plus">
            <a:avLst>
              <a:gd name="adj" fmla="val 4183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1" name="直線矢印コネクタ 30">
            <a:extLst>
              <a:ext uri="{FF2B5EF4-FFF2-40B4-BE49-F238E27FC236}">
                <a16:creationId xmlns:a16="http://schemas.microsoft.com/office/drawing/2014/main" id="{933130DF-28FE-7EAF-64BB-BE3685BEE765}"/>
              </a:ext>
            </a:extLst>
          </p:cNvPr>
          <p:cNvCxnSpPr>
            <a:cxnSpLocks/>
          </p:cNvCxnSpPr>
          <p:nvPr/>
        </p:nvCxnSpPr>
        <p:spPr>
          <a:xfrm flipV="1">
            <a:off x="3502771" y="5391397"/>
            <a:ext cx="0" cy="80734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D66E7BC1-3E16-267A-4994-FA57C2EE5B7B}"/>
              </a:ext>
            </a:extLst>
          </p:cNvPr>
          <p:cNvSpPr txBox="1"/>
          <p:nvPr/>
        </p:nvSpPr>
        <p:spPr>
          <a:xfrm>
            <a:off x="2204971" y="6160993"/>
            <a:ext cx="6097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dirty="0"/>
              <a:t>contaminated by carbon glue</a:t>
            </a:r>
            <a:endParaRPr kumimoji="1" lang="ja-JP" altLang="en-US" dirty="0"/>
          </a:p>
        </p:txBody>
      </p:sp>
      <p:cxnSp>
        <p:nvCxnSpPr>
          <p:cNvPr id="35" name="直線矢印コネクタ 34">
            <a:extLst>
              <a:ext uri="{FF2B5EF4-FFF2-40B4-BE49-F238E27FC236}">
                <a16:creationId xmlns:a16="http://schemas.microsoft.com/office/drawing/2014/main" id="{B48DFC0E-7F86-DDF9-501C-094022961623}"/>
              </a:ext>
            </a:extLst>
          </p:cNvPr>
          <p:cNvCxnSpPr>
            <a:cxnSpLocks/>
          </p:cNvCxnSpPr>
          <p:nvPr/>
        </p:nvCxnSpPr>
        <p:spPr>
          <a:xfrm flipV="1">
            <a:off x="4313708" y="5391397"/>
            <a:ext cx="0" cy="80734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A5489DB4-C551-A06E-8DE8-6BF520D31295}"/>
              </a:ext>
            </a:extLst>
          </p:cNvPr>
          <p:cNvSpPr/>
          <p:nvPr/>
        </p:nvSpPr>
        <p:spPr>
          <a:xfrm>
            <a:off x="1796299" y="482358"/>
            <a:ext cx="261257" cy="261257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77E4E870-E303-244B-CD0D-142BF24CB6C5}"/>
              </a:ext>
            </a:extLst>
          </p:cNvPr>
          <p:cNvSpPr/>
          <p:nvPr/>
        </p:nvSpPr>
        <p:spPr>
          <a:xfrm>
            <a:off x="2863043" y="2827641"/>
            <a:ext cx="261257" cy="261257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703DDAA-DE41-3EA6-31E0-0A9B8BAEE149}"/>
              </a:ext>
            </a:extLst>
          </p:cNvPr>
          <p:cNvSpPr/>
          <p:nvPr/>
        </p:nvSpPr>
        <p:spPr>
          <a:xfrm>
            <a:off x="8236857" y="2974483"/>
            <a:ext cx="261257" cy="261257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2EAA96C7-99BF-2364-D968-C1464F77AB0A}"/>
              </a:ext>
            </a:extLst>
          </p:cNvPr>
          <p:cNvCxnSpPr>
            <a:cxnSpLocks/>
            <a:stCxn id="23" idx="1"/>
          </p:cNvCxnSpPr>
          <p:nvPr/>
        </p:nvCxnSpPr>
        <p:spPr>
          <a:xfrm flipH="1">
            <a:off x="3124300" y="2765796"/>
            <a:ext cx="2029374" cy="208687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32E3A21-806B-D654-8CC4-00FAE7827272}"/>
              </a:ext>
            </a:extLst>
          </p:cNvPr>
          <p:cNvSpPr txBox="1"/>
          <p:nvPr/>
        </p:nvSpPr>
        <p:spPr>
          <a:xfrm>
            <a:off x="5153674" y="2581130"/>
            <a:ext cx="12306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dirty="0">
                <a:highlight>
                  <a:srgbClr val="FFFF00"/>
                </a:highlight>
              </a:rPr>
              <a:t>Area 27</a:t>
            </a:r>
            <a:endParaRPr kumimoji="1" lang="ja-JP" altLang="en-US" dirty="0">
              <a:highlight>
                <a:srgbClr val="FFFF00"/>
              </a:highlight>
            </a:endParaRPr>
          </a:p>
        </p:txBody>
      </p:sp>
      <p:cxnSp>
        <p:nvCxnSpPr>
          <p:cNvPr id="30" name="直線矢印コネクタ 29">
            <a:extLst>
              <a:ext uri="{FF2B5EF4-FFF2-40B4-BE49-F238E27FC236}">
                <a16:creationId xmlns:a16="http://schemas.microsoft.com/office/drawing/2014/main" id="{D4414442-B957-0D78-D599-571F8E3D0C55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6096000" y="2733749"/>
            <a:ext cx="2140857" cy="371363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67EDBF4-D631-7CA2-C02E-16291112A0B0}"/>
              </a:ext>
            </a:extLst>
          </p:cNvPr>
          <p:cNvSpPr txBox="1"/>
          <p:nvPr/>
        </p:nvSpPr>
        <p:spPr>
          <a:xfrm>
            <a:off x="5100681" y="1681459"/>
            <a:ext cx="12306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dirty="0">
                <a:highlight>
                  <a:srgbClr val="FFFF00"/>
                </a:highlight>
              </a:rPr>
              <a:t>Flat A</a:t>
            </a:r>
            <a:endParaRPr kumimoji="1" lang="ja-JP" altLang="en-US" dirty="0">
              <a:highlight>
                <a:srgbClr val="FFFF00"/>
              </a:highlight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62AAEA-5E5F-6F99-4140-745BE0EDA157}"/>
              </a:ext>
            </a:extLst>
          </p:cNvPr>
          <p:cNvSpPr/>
          <p:nvPr/>
        </p:nvSpPr>
        <p:spPr>
          <a:xfrm>
            <a:off x="3007861" y="2089034"/>
            <a:ext cx="651347" cy="446133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73512DAE-BC6B-D0D7-898C-D2C00A94AFF6}"/>
              </a:ext>
            </a:extLst>
          </p:cNvPr>
          <p:cNvCxnSpPr>
            <a:cxnSpLocks/>
          </p:cNvCxnSpPr>
          <p:nvPr/>
        </p:nvCxnSpPr>
        <p:spPr>
          <a:xfrm flipH="1">
            <a:off x="3071307" y="1834991"/>
            <a:ext cx="2029374" cy="208687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1AA485F9-E7DC-28FC-2BE2-2216B930DE92}"/>
              </a:ext>
            </a:extLst>
          </p:cNvPr>
          <p:cNvCxnSpPr>
            <a:cxnSpLocks/>
            <a:stCxn id="13" idx="1"/>
          </p:cNvCxnSpPr>
          <p:nvPr/>
        </p:nvCxnSpPr>
        <p:spPr>
          <a:xfrm flipH="1">
            <a:off x="3698784" y="1866125"/>
            <a:ext cx="1401897" cy="419263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1D41C0F1-E150-E500-D6CF-F02135BD7DD6}"/>
              </a:ext>
            </a:extLst>
          </p:cNvPr>
          <p:cNvSpPr/>
          <p:nvPr/>
        </p:nvSpPr>
        <p:spPr>
          <a:xfrm>
            <a:off x="8364957" y="2238140"/>
            <a:ext cx="651347" cy="446133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cxnSp>
        <p:nvCxnSpPr>
          <p:cNvPr id="34" name="直線矢印コネクタ 33">
            <a:extLst>
              <a:ext uri="{FF2B5EF4-FFF2-40B4-BE49-F238E27FC236}">
                <a16:creationId xmlns:a16="http://schemas.microsoft.com/office/drawing/2014/main" id="{55E6CF31-6A6E-D9E4-BB86-28F9C12D94F9}"/>
              </a:ext>
            </a:extLst>
          </p:cNvPr>
          <p:cNvCxnSpPr>
            <a:cxnSpLocks/>
            <a:endCxn id="32" idx="1"/>
          </p:cNvCxnSpPr>
          <p:nvPr/>
        </p:nvCxnSpPr>
        <p:spPr>
          <a:xfrm>
            <a:off x="5905260" y="1841574"/>
            <a:ext cx="2459697" cy="619633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7688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53370D-DAE1-23AB-072A-2518EB89E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/>
              <a:t>NanoIR</a:t>
            </a:r>
            <a:r>
              <a:rPr kumimoji="1" lang="en-US" altLang="ja-JP" dirty="0"/>
              <a:t> probed area (Area 27)</a:t>
            </a:r>
            <a:endParaRPr kumimoji="1" lang="ja-JP" altLang="en-US" dirty="0"/>
          </a:p>
        </p:txBody>
      </p:sp>
      <p:pic>
        <p:nvPicPr>
          <p:cNvPr id="6" name="コンテンツ プレースホルダー 5">
            <a:extLst>
              <a:ext uri="{FF2B5EF4-FFF2-40B4-BE49-F238E27FC236}">
                <a16:creationId xmlns:a16="http://schemas.microsoft.com/office/drawing/2014/main" id="{ACDE2F66-7BDC-EFFE-E60B-F12DBE70E8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9927" y="757238"/>
            <a:ext cx="8472147" cy="5599112"/>
          </a:xfrm>
        </p:spPr>
      </p:pic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C0BCB1A-F622-43B2-723F-9F39D3BF8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85AD3-1940-4D76-A259-4CBE9690E7E6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7816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DD4BBB7-4D19-48A4-9D3E-0C1487092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en-US" altLang="ja-JP" dirty="0"/>
              <a:t>pFIBed sample (ID: A0026-pFIB02)</a:t>
            </a:r>
            <a:endParaRPr kumimoji="1" lang="ja-JP" altLang="en-US" dirty="0"/>
          </a:p>
        </p:txBody>
      </p:sp>
      <p:pic>
        <p:nvPicPr>
          <p:cNvPr id="5" name="コンテンツ プレースホルダー 4">
            <a:extLst>
              <a:ext uri="{FF2B5EF4-FFF2-40B4-BE49-F238E27FC236}">
                <a16:creationId xmlns:a16="http://schemas.microsoft.com/office/drawing/2014/main" id="{2A94F995-602F-4060-9962-1EE60CE396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34369"/>
            <a:ext cx="6119017" cy="4589263"/>
          </a:xfr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11765ACB-C026-456F-8123-9399594EC9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2997" b="12997"/>
          <a:stretch/>
        </p:blipFill>
        <p:spPr>
          <a:xfrm>
            <a:off x="6072984" y="1134369"/>
            <a:ext cx="6119014" cy="4589261"/>
          </a:xfrm>
          <a:prstGeom prst="rect">
            <a:avLst/>
          </a:prstGeom>
          <a:ln w="28575">
            <a:solidFill>
              <a:schemeClr val="accent6"/>
            </a:solidFill>
          </a:ln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233E81DF-2634-4386-B6D5-5AF1011E831A}"/>
              </a:ext>
            </a:extLst>
          </p:cNvPr>
          <p:cNvSpPr/>
          <p:nvPr/>
        </p:nvSpPr>
        <p:spPr>
          <a:xfrm>
            <a:off x="3023882" y="2891165"/>
            <a:ext cx="796834" cy="566057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BA7E85D0-FC3F-4BE9-B1A4-F8C3D1E2052F}"/>
              </a:ext>
            </a:extLst>
          </p:cNvPr>
          <p:cNvCxnSpPr>
            <a:cxnSpLocks/>
          </p:cNvCxnSpPr>
          <p:nvPr/>
        </p:nvCxnSpPr>
        <p:spPr>
          <a:xfrm flipV="1">
            <a:off x="3820716" y="1134368"/>
            <a:ext cx="2249158" cy="1756798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26C95EC4-777F-4EE9-9177-C8A111F7DE83}"/>
              </a:ext>
            </a:extLst>
          </p:cNvPr>
          <p:cNvCxnSpPr>
            <a:cxnSpLocks/>
          </p:cNvCxnSpPr>
          <p:nvPr/>
        </p:nvCxnSpPr>
        <p:spPr>
          <a:xfrm>
            <a:off x="3820716" y="3457222"/>
            <a:ext cx="2249158" cy="2316559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492F9ADC-B065-45E7-8D8C-15783724BDD9}"/>
              </a:ext>
            </a:extLst>
          </p:cNvPr>
          <p:cNvGrpSpPr/>
          <p:nvPr/>
        </p:nvGrpSpPr>
        <p:grpSpPr>
          <a:xfrm>
            <a:off x="132805" y="5127173"/>
            <a:ext cx="1750423" cy="548640"/>
            <a:chOff x="-2340429" y="1733006"/>
            <a:chExt cx="1750423" cy="548640"/>
          </a:xfrm>
        </p:grpSpPr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B1384C1E-DD50-4578-91FB-183236B931C5}"/>
                </a:ext>
              </a:extLst>
            </p:cNvPr>
            <p:cNvSpPr/>
            <p:nvPr/>
          </p:nvSpPr>
          <p:spPr>
            <a:xfrm>
              <a:off x="-2340429" y="1733006"/>
              <a:ext cx="1750423" cy="5486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/>
                <a:t>5 mm</a:t>
              </a:r>
            </a:p>
            <a:p>
              <a:pPr algn="ctr"/>
              <a:endParaRPr kumimoji="1" lang="ja-JP" altLang="en-US" dirty="0"/>
            </a:p>
          </p:txBody>
        </p:sp>
        <p:cxnSp>
          <p:nvCxnSpPr>
            <p:cNvPr id="28" name="直線矢印コネクタ 27">
              <a:extLst>
                <a:ext uri="{FF2B5EF4-FFF2-40B4-BE49-F238E27FC236}">
                  <a16:creationId xmlns:a16="http://schemas.microsoft.com/office/drawing/2014/main" id="{5512D063-55BF-450A-B688-B3433692370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2070018" y="2119445"/>
              <a:ext cx="1209600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ED17A1A2-650E-485E-BC89-D9C5C9EA2DC2}"/>
              </a:ext>
            </a:extLst>
          </p:cNvPr>
          <p:cNvSpPr/>
          <p:nvPr/>
        </p:nvSpPr>
        <p:spPr>
          <a:xfrm>
            <a:off x="7405084" y="4881218"/>
            <a:ext cx="1750423" cy="37120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pFIBed surface</a:t>
            </a:r>
            <a:endParaRPr kumimoji="1" lang="ja-JP" altLang="en-US" dirty="0"/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5B47EFB7-1061-4BE4-B1D3-C765AB7FBA5F}"/>
              </a:ext>
            </a:extLst>
          </p:cNvPr>
          <p:cNvCxnSpPr>
            <a:cxnSpLocks/>
            <a:stCxn id="31" idx="0"/>
          </p:cNvCxnSpPr>
          <p:nvPr/>
        </p:nvCxnSpPr>
        <p:spPr>
          <a:xfrm flipV="1">
            <a:off x="8280296" y="4096986"/>
            <a:ext cx="0" cy="784232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フリーフォーム: 図形 35">
            <a:extLst>
              <a:ext uri="{FF2B5EF4-FFF2-40B4-BE49-F238E27FC236}">
                <a16:creationId xmlns:a16="http://schemas.microsoft.com/office/drawing/2014/main" id="{7022EDB6-7044-4F95-A379-7EC3CDB35D1D}"/>
              </a:ext>
            </a:extLst>
          </p:cNvPr>
          <p:cNvSpPr/>
          <p:nvPr/>
        </p:nvSpPr>
        <p:spPr>
          <a:xfrm>
            <a:off x="7410203" y="2550064"/>
            <a:ext cx="3016332" cy="1627441"/>
          </a:xfrm>
          <a:custGeom>
            <a:avLst/>
            <a:gdLst>
              <a:gd name="connsiteX0" fmla="*/ 878774 w 2260000"/>
              <a:gd name="connsiteY0" fmla="*/ 1353787 h 1425039"/>
              <a:gd name="connsiteX1" fmla="*/ 760020 w 2260000"/>
              <a:gd name="connsiteY1" fmla="*/ 1330036 h 1425039"/>
              <a:gd name="connsiteX2" fmla="*/ 451262 w 2260000"/>
              <a:gd name="connsiteY2" fmla="*/ 1341911 h 1425039"/>
              <a:gd name="connsiteX3" fmla="*/ 391885 w 2260000"/>
              <a:gd name="connsiteY3" fmla="*/ 783771 h 1425039"/>
              <a:gd name="connsiteX4" fmla="*/ 368135 w 2260000"/>
              <a:gd name="connsiteY4" fmla="*/ 736270 h 1425039"/>
              <a:gd name="connsiteX5" fmla="*/ 285007 w 2260000"/>
              <a:gd name="connsiteY5" fmla="*/ 676893 h 1425039"/>
              <a:gd name="connsiteX6" fmla="*/ 261257 w 2260000"/>
              <a:gd name="connsiteY6" fmla="*/ 629392 h 1425039"/>
              <a:gd name="connsiteX7" fmla="*/ 201880 w 2260000"/>
              <a:gd name="connsiteY7" fmla="*/ 605641 h 1425039"/>
              <a:gd name="connsiteX8" fmla="*/ 166254 w 2260000"/>
              <a:gd name="connsiteY8" fmla="*/ 581891 h 1425039"/>
              <a:gd name="connsiteX9" fmla="*/ 0 w 2260000"/>
              <a:gd name="connsiteY9" fmla="*/ 522514 h 1425039"/>
              <a:gd name="connsiteX10" fmla="*/ 463137 w 2260000"/>
              <a:gd name="connsiteY10" fmla="*/ 35626 h 1425039"/>
              <a:gd name="connsiteX11" fmla="*/ 641267 w 2260000"/>
              <a:gd name="connsiteY11" fmla="*/ 11875 h 1425039"/>
              <a:gd name="connsiteX12" fmla="*/ 843148 w 2260000"/>
              <a:gd name="connsiteY12" fmla="*/ 0 h 1425039"/>
              <a:gd name="connsiteX13" fmla="*/ 926275 w 2260000"/>
              <a:gd name="connsiteY13" fmla="*/ 11875 h 1425039"/>
              <a:gd name="connsiteX14" fmla="*/ 1080654 w 2260000"/>
              <a:gd name="connsiteY14" fmla="*/ 95002 h 1425039"/>
              <a:gd name="connsiteX15" fmla="*/ 1140031 w 2260000"/>
              <a:gd name="connsiteY15" fmla="*/ 118753 h 1425039"/>
              <a:gd name="connsiteX16" fmla="*/ 1282535 w 2260000"/>
              <a:gd name="connsiteY16" fmla="*/ 201880 h 1425039"/>
              <a:gd name="connsiteX17" fmla="*/ 1496291 w 2260000"/>
              <a:gd name="connsiteY17" fmla="*/ 213755 h 1425039"/>
              <a:gd name="connsiteX18" fmla="*/ 1567542 w 2260000"/>
              <a:gd name="connsiteY18" fmla="*/ 261257 h 1425039"/>
              <a:gd name="connsiteX19" fmla="*/ 1935678 w 2260000"/>
              <a:gd name="connsiteY19" fmla="*/ 451262 h 1425039"/>
              <a:gd name="connsiteX20" fmla="*/ 2054431 w 2260000"/>
              <a:gd name="connsiteY20" fmla="*/ 522514 h 1425039"/>
              <a:gd name="connsiteX21" fmla="*/ 2113807 w 2260000"/>
              <a:gd name="connsiteY21" fmla="*/ 700644 h 1425039"/>
              <a:gd name="connsiteX22" fmla="*/ 2196935 w 2260000"/>
              <a:gd name="connsiteY22" fmla="*/ 760020 h 1425039"/>
              <a:gd name="connsiteX23" fmla="*/ 2244436 w 2260000"/>
              <a:gd name="connsiteY23" fmla="*/ 890649 h 1425039"/>
              <a:gd name="connsiteX24" fmla="*/ 2256311 w 2260000"/>
              <a:gd name="connsiteY24" fmla="*/ 1104405 h 1425039"/>
              <a:gd name="connsiteX25" fmla="*/ 1733797 w 2260000"/>
              <a:gd name="connsiteY25" fmla="*/ 1258784 h 1425039"/>
              <a:gd name="connsiteX26" fmla="*/ 1543792 w 2260000"/>
              <a:gd name="connsiteY26" fmla="*/ 1306285 h 1425039"/>
              <a:gd name="connsiteX27" fmla="*/ 1246909 w 2260000"/>
              <a:gd name="connsiteY27" fmla="*/ 1389413 h 1425039"/>
              <a:gd name="connsiteX28" fmla="*/ 1021278 w 2260000"/>
              <a:gd name="connsiteY28" fmla="*/ 1425039 h 1425039"/>
              <a:gd name="connsiteX29" fmla="*/ 938150 w 2260000"/>
              <a:gd name="connsiteY29" fmla="*/ 1401288 h 1425039"/>
              <a:gd name="connsiteX30" fmla="*/ 819397 w 2260000"/>
              <a:gd name="connsiteY30" fmla="*/ 1341911 h 1425039"/>
              <a:gd name="connsiteX31" fmla="*/ 605641 w 2260000"/>
              <a:gd name="connsiteY31" fmla="*/ 1318161 h 1425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60000" h="1425039">
                <a:moveTo>
                  <a:pt x="878774" y="1353787"/>
                </a:moveTo>
                <a:cubicBezTo>
                  <a:pt x="839189" y="1345870"/>
                  <a:pt x="800174" y="1325882"/>
                  <a:pt x="760020" y="1330036"/>
                </a:cubicBezTo>
                <a:cubicBezTo>
                  <a:pt x="442827" y="1362849"/>
                  <a:pt x="626821" y="1442232"/>
                  <a:pt x="451262" y="1341911"/>
                </a:cubicBezTo>
                <a:cubicBezTo>
                  <a:pt x="431470" y="1155864"/>
                  <a:pt x="417326" y="969130"/>
                  <a:pt x="391885" y="783771"/>
                </a:cubicBezTo>
                <a:cubicBezTo>
                  <a:pt x="389478" y="766233"/>
                  <a:pt x="380653" y="748788"/>
                  <a:pt x="368135" y="736270"/>
                </a:cubicBezTo>
                <a:cubicBezTo>
                  <a:pt x="344057" y="712192"/>
                  <a:pt x="312716" y="696685"/>
                  <a:pt x="285007" y="676893"/>
                </a:cubicBezTo>
                <a:cubicBezTo>
                  <a:pt x="277090" y="661059"/>
                  <a:pt x="274698" y="640913"/>
                  <a:pt x="261257" y="629392"/>
                </a:cubicBezTo>
                <a:cubicBezTo>
                  <a:pt x="245072" y="615519"/>
                  <a:pt x="220947" y="615174"/>
                  <a:pt x="201880" y="605641"/>
                </a:cubicBezTo>
                <a:cubicBezTo>
                  <a:pt x="189114" y="599258"/>
                  <a:pt x="179451" y="587325"/>
                  <a:pt x="166254" y="581891"/>
                </a:cubicBezTo>
                <a:cubicBezTo>
                  <a:pt x="111840" y="559485"/>
                  <a:pt x="55418" y="542306"/>
                  <a:pt x="0" y="522514"/>
                </a:cubicBezTo>
                <a:cubicBezTo>
                  <a:pt x="22945" y="495128"/>
                  <a:pt x="265408" y="87208"/>
                  <a:pt x="463137" y="35626"/>
                </a:cubicBezTo>
                <a:cubicBezTo>
                  <a:pt x="521099" y="20505"/>
                  <a:pt x="581626" y="17466"/>
                  <a:pt x="641267" y="11875"/>
                </a:cubicBezTo>
                <a:cubicBezTo>
                  <a:pt x="708383" y="5583"/>
                  <a:pt x="775854" y="3958"/>
                  <a:pt x="843148" y="0"/>
                </a:cubicBezTo>
                <a:cubicBezTo>
                  <a:pt x="870857" y="3958"/>
                  <a:pt x="900287" y="1480"/>
                  <a:pt x="926275" y="11875"/>
                </a:cubicBezTo>
                <a:cubicBezTo>
                  <a:pt x="980540" y="33581"/>
                  <a:pt x="1028379" y="68864"/>
                  <a:pt x="1080654" y="95002"/>
                </a:cubicBezTo>
                <a:cubicBezTo>
                  <a:pt x="1099721" y="104535"/>
                  <a:pt x="1121191" y="108779"/>
                  <a:pt x="1140031" y="118753"/>
                </a:cubicBezTo>
                <a:cubicBezTo>
                  <a:pt x="1188633" y="144483"/>
                  <a:pt x="1229399" y="187711"/>
                  <a:pt x="1282535" y="201880"/>
                </a:cubicBezTo>
                <a:cubicBezTo>
                  <a:pt x="1351487" y="220267"/>
                  <a:pt x="1425039" y="209797"/>
                  <a:pt x="1496291" y="213755"/>
                </a:cubicBezTo>
                <a:cubicBezTo>
                  <a:pt x="1520041" y="229589"/>
                  <a:pt x="1542431" y="247684"/>
                  <a:pt x="1567542" y="261257"/>
                </a:cubicBezTo>
                <a:cubicBezTo>
                  <a:pt x="1689023" y="326922"/>
                  <a:pt x="1817265" y="380214"/>
                  <a:pt x="1935678" y="451262"/>
                </a:cubicBezTo>
                <a:lnTo>
                  <a:pt x="2054431" y="522514"/>
                </a:lnTo>
                <a:cubicBezTo>
                  <a:pt x="2074223" y="581891"/>
                  <a:pt x="2081605" y="646975"/>
                  <a:pt x="2113807" y="700644"/>
                </a:cubicBezTo>
                <a:cubicBezTo>
                  <a:pt x="2131327" y="729843"/>
                  <a:pt x="2177644" y="731960"/>
                  <a:pt x="2196935" y="760020"/>
                </a:cubicBezTo>
                <a:cubicBezTo>
                  <a:pt x="2223184" y="798200"/>
                  <a:pt x="2228602" y="847106"/>
                  <a:pt x="2244436" y="890649"/>
                </a:cubicBezTo>
                <a:cubicBezTo>
                  <a:pt x="2248394" y="961901"/>
                  <a:pt x="2268043" y="1034014"/>
                  <a:pt x="2256311" y="1104405"/>
                </a:cubicBezTo>
                <a:cubicBezTo>
                  <a:pt x="2210536" y="1379055"/>
                  <a:pt x="1975300" y="1252429"/>
                  <a:pt x="1733797" y="1258784"/>
                </a:cubicBezTo>
                <a:lnTo>
                  <a:pt x="1543792" y="1306285"/>
                </a:lnTo>
                <a:cubicBezTo>
                  <a:pt x="1420627" y="1339445"/>
                  <a:pt x="1384009" y="1361186"/>
                  <a:pt x="1246909" y="1389413"/>
                </a:cubicBezTo>
                <a:cubicBezTo>
                  <a:pt x="1172331" y="1404767"/>
                  <a:pt x="1096488" y="1413164"/>
                  <a:pt x="1021278" y="1425039"/>
                </a:cubicBezTo>
                <a:cubicBezTo>
                  <a:pt x="993569" y="1417122"/>
                  <a:pt x="964638" y="1412640"/>
                  <a:pt x="938150" y="1401288"/>
                </a:cubicBezTo>
                <a:cubicBezTo>
                  <a:pt x="903457" y="1386420"/>
                  <a:pt x="862038" y="1348644"/>
                  <a:pt x="819397" y="1341911"/>
                </a:cubicBezTo>
                <a:cubicBezTo>
                  <a:pt x="662762" y="1317179"/>
                  <a:pt x="688106" y="1318161"/>
                  <a:pt x="605641" y="1318161"/>
                </a:cubicBezTo>
              </a:path>
            </a:pathLst>
          </a:custGeom>
          <a:noFill/>
          <a:ln w="19050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スライド番号プレースホルダー 38">
            <a:extLst>
              <a:ext uri="{FF2B5EF4-FFF2-40B4-BE49-F238E27FC236}">
                <a16:creationId xmlns:a16="http://schemas.microsoft.com/office/drawing/2014/main" id="{E45F600C-AECA-49B5-9149-B974B0183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85AD3-1940-4D76-A259-4CBE9690E7E6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9885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BD0D14E9-C863-4F7A-997C-536892BB167B}"/>
              </a:ext>
            </a:extLst>
          </p:cNvPr>
          <p:cNvGrpSpPr/>
          <p:nvPr/>
        </p:nvGrpSpPr>
        <p:grpSpPr>
          <a:xfrm>
            <a:off x="2905664" y="1698038"/>
            <a:ext cx="4069980" cy="3231440"/>
            <a:chOff x="-134084" y="716891"/>
            <a:chExt cx="4069980" cy="3231440"/>
          </a:xfrm>
        </p:grpSpPr>
        <p:sp>
          <p:nvSpPr>
            <p:cNvPr id="4" name="楕円 3">
              <a:extLst>
                <a:ext uri="{FF2B5EF4-FFF2-40B4-BE49-F238E27FC236}">
                  <a16:creationId xmlns:a16="http://schemas.microsoft.com/office/drawing/2014/main" id="{8A38F169-6150-4871-9D95-DEAAC106A718}"/>
                </a:ext>
              </a:extLst>
            </p:cNvPr>
            <p:cNvSpPr/>
            <p:nvPr/>
          </p:nvSpPr>
          <p:spPr>
            <a:xfrm>
              <a:off x="1492697" y="1140371"/>
              <a:ext cx="2443199" cy="22597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楕円 4">
              <a:extLst>
                <a:ext uri="{FF2B5EF4-FFF2-40B4-BE49-F238E27FC236}">
                  <a16:creationId xmlns:a16="http://schemas.microsoft.com/office/drawing/2014/main" id="{B680DB81-CF10-40B8-A73A-276FC470E75B}"/>
                </a:ext>
              </a:extLst>
            </p:cNvPr>
            <p:cNvSpPr/>
            <p:nvPr/>
          </p:nvSpPr>
          <p:spPr>
            <a:xfrm>
              <a:off x="1492697" y="2021755"/>
              <a:ext cx="427383" cy="49695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六角形 5">
              <a:extLst>
                <a:ext uri="{FF2B5EF4-FFF2-40B4-BE49-F238E27FC236}">
                  <a16:creationId xmlns:a16="http://schemas.microsoft.com/office/drawing/2014/main" id="{4A9D6527-8B02-48DC-BDFF-88D9BD0877E8}"/>
                </a:ext>
              </a:extLst>
            </p:cNvPr>
            <p:cNvSpPr/>
            <p:nvPr/>
          </p:nvSpPr>
          <p:spPr>
            <a:xfrm>
              <a:off x="1492697" y="2111206"/>
              <a:ext cx="327992" cy="318053"/>
            </a:xfrm>
            <a:prstGeom prst="hexagon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8" name="直線矢印コネクタ 7">
              <a:extLst>
                <a:ext uri="{FF2B5EF4-FFF2-40B4-BE49-F238E27FC236}">
                  <a16:creationId xmlns:a16="http://schemas.microsoft.com/office/drawing/2014/main" id="{D84EF7FB-64ED-47F0-9695-0BAD28D3E67F}"/>
                </a:ext>
              </a:extLst>
            </p:cNvPr>
            <p:cNvCxnSpPr>
              <a:cxnSpLocks/>
            </p:cNvCxnSpPr>
            <p:nvPr/>
          </p:nvCxnSpPr>
          <p:spPr>
            <a:xfrm>
              <a:off x="1492696" y="3489547"/>
              <a:ext cx="2443199" cy="1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EB4FF791-FF76-401F-A361-79BA9A618F41}"/>
                </a:ext>
              </a:extLst>
            </p:cNvPr>
            <p:cNvSpPr txBox="1"/>
            <p:nvPr/>
          </p:nvSpPr>
          <p:spPr>
            <a:xfrm>
              <a:off x="2226365" y="3578999"/>
              <a:ext cx="1262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/>
                <a:t>12.5 mm</a:t>
              </a:r>
              <a:endParaRPr kumimoji="1" lang="ja-JP" altLang="en-US" dirty="0"/>
            </a:p>
          </p:txBody>
        </p:sp>
        <p:cxnSp>
          <p:nvCxnSpPr>
            <p:cNvPr id="11" name="直線コネクタ 10">
              <a:extLst>
                <a:ext uri="{FF2B5EF4-FFF2-40B4-BE49-F238E27FC236}">
                  <a16:creationId xmlns:a16="http://schemas.microsoft.com/office/drawing/2014/main" id="{CBDDECEC-6AF3-4354-9E3A-772E1F63E060}"/>
                </a:ext>
              </a:extLst>
            </p:cNvPr>
            <p:cNvCxnSpPr>
              <a:cxnSpLocks/>
              <a:stCxn id="13" idx="3"/>
              <a:endCxn id="5" idx="4"/>
            </p:cNvCxnSpPr>
            <p:nvPr/>
          </p:nvCxnSpPr>
          <p:spPr>
            <a:xfrm>
              <a:off x="1090684" y="1849651"/>
              <a:ext cx="615705" cy="6690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B1E9A48F-DA62-4239-B162-FFBB27C605C6}"/>
                </a:ext>
              </a:extLst>
            </p:cNvPr>
            <p:cNvSpPr txBox="1"/>
            <p:nvPr/>
          </p:nvSpPr>
          <p:spPr>
            <a:xfrm>
              <a:off x="-134084" y="1526485"/>
              <a:ext cx="1224768" cy="646331"/>
            </a:xfrm>
            <a:prstGeom prst="rect">
              <a:avLst/>
            </a:prstGeom>
            <a:noFill/>
            <a:ln>
              <a:solidFill>
                <a:srgbClr val="395EA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dirty="0"/>
                <a:t>Carbon paste</a:t>
              </a: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2DAF45B7-3EA1-4C00-B14F-91C5D984A9AC}"/>
                </a:ext>
              </a:extLst>
            </p:cNvPr>
            <p:cNvSpPr txBox="1"/>
            <p:nvPr/>
          </p:nvSpPr>
          <p:spPr>
            <a:xfrm>
              <a:off x="68447" y="716891"/>
              <a:ext cx="1772313" cy="646331"/>
            </a:xfrm>
            <a:prstGeom prst="rect">
              <a:avLst/>
            </a:prstGeom>
            <a:noFill/>
            <a:ln>
              <a:solidFill>
                <a:srgbClr val="22C72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/>
                <a:t>Sample</a:t>
              </a:r>
              <a:r>
                <a:rPr kumimoji="1" lang="ja-JP" altLang="en-US" dirty="0"/>
                <a:t> </a:t>
              </a:r>
              <a:endParaRPr kumimoji="1" lang="en-US" altLang="ja-JP" dirty="0"/>
            </a:p>
            <a:p>
              <a:r>
                <a:rPr lang="en-US" altLang="ja-JP" dirty="0"/>
                <a:t>(</a:t>
              </a:r>
              <a:r>
                <a:rPr kumimoji="1" lang="en-US" altLang="ja-JP" dirty="0"/>
                <a:t>~1mm in size)</a:t>
              </a:r>
              <a:endParaRPr kumimoji="1" lang="ja-JP" altLang="en-US" dirty="0"/>
            </a:p>
          </p:txBody>
        </p:sp>
        <p:cxnSp>
          <p:nvCxnSpPr>
            <p:cNvPr id="15" name="直線コネクタ 14">
              <a:extLst>
                <a:ext uri="{FF2B5EF4-FFF2-40B4-BE49-F238E27FC236}">
                  <a16:creationId xmlns:a16="http://schemas.microsoft.com/office/drawing/2014/main" id="{ACFBDD73-2031-47B9-8C0E-467481114CB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285513" y="1363260"/>
              <a:ext cx="347030" cy="854660"/>
            </a:xfrm>
            <a:prstGeom prst="line">
              <a:avLst/>
            </a:prstGeom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BF887693-6439-404B-96C1-7D71A73BE7EB}"/>
                </a:ext>
              </a:extLst>
            </p:cNvPr>
            <p:cNvSpPr txBox="1"/>
            <p:nvPr/>
          </p:nvSpPr>
          <p:spPr>
            <a:xfrm>
              <a:off x="2078191" y="2904105"/>
              <a:ext cx="15586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>
                  <a:solidFill>
                    <a:schemeClr val="bg1">
                      <a:lumMod val="65000"/>
                    </a:schemeClr>
                  </a:solidFill>
                </a:rPr>
                <a:t>Al stage</a:t>
              </a:r>
              <a:endParaRPr kumimoji="1" lang="ja-JP" alt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AC80CD6B-4B62-4BD6-9C5A-1E359E664D12}"/>
              </a:ext>
            </a:extLst>
          </p:cNvPr>
          <p:cNvSpPr/>
          <p:nvPr/>
        </p:nvSpPr>
        <p:spPr>
          <a:xfrm>
            <a:off x="8134545" y="2987182"/>
            <a:ext cx="2443199" cy="27518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D7444AE9-3D80-43BE-8889-FFC909134E56}"/>
              </a:ext>
            </a:extLst>
          </p:cNvPr>
          <p:cNvSpPr/>
          <p:nvPr/>
        </p:nvSpPr>
        <p:spPr>
          <a:xfrm>
            <a:off x="9267604" y="3263280"/>
            <a:ext cx="177079" cy="92833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2330AE51-EC06-42F7-BDDF-E85B3A52A521}"/>
              </a:ext>
            </a:extLst>
          </p:cNvPr>
          <p:cNvCxnSpPr>
            <a:cxnSpLocks/>
          </p:cNvCxnSpPr>
          <p:nvPr/>
        </p:nvCxnSpPr>
        <p:spPr>
          <a:xfrm>
            <a:off x="10180180" y="3293802"/>
            <a:ext cx="0" cy="89781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298AF5F7-D41B-452B-A80E-D96B699E079E}"/>
              </a:ext>
            </a:extLst>
          </p:cNvPr>
          <p:cNvSpPr txBox="1"/>
          <p:nvPr/>
        </p:nvSpPr>
        <p:spPr>
          <a:xfrm>
            <a:off x="10284543" y="3669588"/>
            <a:ext cx="1262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6~7 mm</a:t>
            </a:r>
            <a:endParaRPr kumimoji="1" lang="ja-JP" altLang="en-US" dirty="0"/>
          </a:p>
        </p:txBody>
      </p: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F19D402A-009F-4D8A-B74F-8B80B302D2A3}"/>
              </a:ext>
            </a:extLst>
          </p:cNvPr>
          <p:cNvCxnSpPr/>
          <p:nvPr/>
        </p:nvCxnSpPr>
        <p:spPr>
          <a:xfrm>
            <a:off x="10720206" y="2984462"/>
            <a:ext cx="0" cy="30934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2D545310-4428-442D-9A8D-6755CC9E5B80}"/>
              </a:ext>
            </a:extLst>
          </p:cNvPr>
          <p:cNvSpPr txBox="1"/>
          <p:nvPr/>
        </p:nvSpPr>
        <p:spPr>
          <a:xfrm>
            <a:off x="10862669" y="2954466"/>
            <a:ext cx="1262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3 mm</a:t>
            </a:r>
            <a:endParaRPr kumimoji="1" lang="ja-JP" altLang="en-US" dirty="0"/>
          </a:p>
        </p:txBody>
      </p:sp>
      <p:sp>
        <p:nvSpPr>
          <p:cNvPr id="27" name="楕円 26">
            <a:extLst>
              <a:ext uri="{FF2B5EF4-FFF2-40B4-BE49-F238E27FC236}">
                <a16:creationId xmlns:a16="http://schemas.microsoft.com/office/drawing/2014/main" id="{56A89C5A-68CD-4DF7-86E6-1D9EC1C2C9FA}"/>
              </a:ext>
            </a:extLst>
          </p:cNvPr>
          <p:cNvSpPr/>
          <p:nvPr/>
        </p:nvSpPr>
        <p:spPr>
          <a:xfrm>
            <a:off x="8134545" y="2938743"/>
            <a:ext cx="282303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台形 27">
            <a:extLst>
              <a:ext uri="{FF2B5EF4-FFF2-40B4-BE49-F238E27FC236}">
                <a16:creationId xmlns:a16="http://schemas.microsoft.com/office/drawing/2014/main" id="{5C41E359-74B5-4E0A-8B5B-A3276C61E2FF}"/>
              </a:ext>
            </a:extLst>
          </p:cNvPr>
          <p:cNvSpPr/>
          <p:nvPr/>
        </p:nvSpPr>
        <p:spPr>
          <a:xfrm>
            <a:off x="8134544" y="2786743"/>
            <a:ext cx="282303" cy="150640"/>
          </a:xfrm>
          <a:prstGeom prst="trapezoi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9" name="直線矢印コネクタ 28">
            <a:extLst>
              <a:ext uri="{FF2B5EF4-FFF2-40B4-BE49-F238E27FC236}">
                <a16:creationId xmlns:a16="http://schemas.microsoft.com/office/drawing/2014/main" id="{0AC4AC88-1ACB-4E6C-AF64-8FF8EE45AE88}"/>
              </a:ext>
            </a:extLst>
          </p:cNvPr>
          <p:cNvCxnSpPr/>
          <p:nvPr/>
        </p:nvCxnSpPr>
        <p:spPr>
          <a:xfrm>
            <a:off x="8586606" y="2743182"/>
            <a:ext cx="0" cy="21128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B974BCA5-9354-495C-A2CD-29A813133971}"/>
              </a:ext>
            </a:extLst>
          </p:cNvPr>
          <p:cNvSpPr txBox="1"/>
          <p:nvPr/>
        </p:nvSpPr>
        <p:spPr>
          <a:xfrm>
            <a:off x="8636469" y="2592951"/>
            <a:ext cx="1262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&lt;1 mm</a:t>
            </a:r>
            <a:endParaRPr kumimoji="1" lang="ja-JP" altLang="en-US" dirty="0"/>
          </a:p>
        </p:txBody>
      </p: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C3545919-B3CD-4B8E-A698-FA5D30198673}"/>
              </a:ext>
            </a:extLst>
          </p:cNvPr>
          <p:cNvCxnSpPr>
            <a:cxnSpLocks/>
            <a:stCxn id="34" idx="0"/>
            <a:endCxn id="21" idx="3"/>
          </p:cNvCxnSpPr>
          <p:nvPr/>
        </p:nvCxnSpPr>
        <p:spPr>
          <a:xfrm flipH="1" flipV="1">
            <a:off x="9444683" y="3727447"/>
            <a:ext cx="1470995" cy="10173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9689122B-AE24-4ABA-8AFA-8259A19DE1D7}"/>
              </a:ext>
            </a:extLst>
          </p:cNvPr>
          <p:cNvSpPr txBox="1"/>
          <p:nvPr/>
        </p:nvSpPr>
        <p:spPr>
          <a:xfrm>
            <a:off x="9533413" y="4744812"/>
            <a:ext cx="27645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The pole extends from the center of the disk</a:t>
            </a:r>
          </a:p>
          <a:p>
            <a:endParaRPr lang="en-US" altLang="ja-JP" dirty="0"/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566115CB-6884-4F92-A84B-9E6DFE1EBE06}"/>
              </a:ext>
            </a:extLst>
          </p:cNvPr>
          <p:cNvSpPr txBox="1"/>
          <p:nvPr/>
        </p:nvSpPr>
        <p:spPr>
          <a:xfrm>
            <a:off x="4843668" y="975938"/>
            <a:ext cx="143661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solidFill>
                  <a:srgbClr val="FF0000"/>
                </a:solidFill>
              </a:rPr>
              <a:t>From above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5D66D28E-BEEF-4FED-8703-3EE0FD6488DF}"/>
              </a:ext>
            </a:extLst>
          </p:cNvPr>
          <p:cNvSpPr txBox="1"/>
          <p:nvPr/>
        </p:nvSpPr>
        <p:spPr>
          <a:xfrm>
            <a:off x="9147166" y="975938"/>
            <a:ext cx="157145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srgbClr val="FF0000"/>
                </a:solidFill>
              </a:rPr>
              <a:t>From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r>
              <a:rPr lang="en-US" altLang="ja-JP" dirty="0">
                <a:solidFill>
                  <a:srgbClr val="FF0000"/>
                </a:solidFill>
              </a:rPr>
              <a:t>the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r>
              <a:rPr lang="en-US" altLang="ja-JP" dirty="0">
                <a:solidFill>
                  <a:srgbClr val="FF0000"/>
                </a:solidFill>
              </a:rPr>
              <a:t>side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0F60AFD1-ADCE-4294-AFC7-051E82629957}"/>
              </a:ext>
            </a:extLst>
          </p:cNvPr>
          <p:cNvCxnSpPr>
            <a:stCxn id="28" idx="0"/>
          </p:cNvCxnSpPr>
          <p:nvPr/>
        </p:nvCxnSpPr>
        <p:spPr>
          <a:xfrm flipV="1">
            <a:off x="8275696" y="2129205"/>
            <a:ext cx="576349" cy="657538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22185253-8117-45A3-9E9F-9F5B1F5EC644}"/>
              </a:ext>
            </a:extLst>
          </p:cNvPr>
          <p:cNvSpPr txBox="1"/>
          <p:nvPr/>
        </p:nvSpPr>
        <p:spPr>
          <a:xfrm>
            <a:off x="7460249" y="1661911"/>
            <a:ext cx="39715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/>
              <a:t>The </a:t>
            </a:r>
            <a:r>
              <a:rPr kumimoji="1" lang="en-US" altLang="ja-JP" dirty="0" err="1"/>
              <a:t>pFIBed</a:t>
            </a:r>
            <a:r>
              <a:rPr kumimoji="1" lang="en-US" altLang="ja-JP" dirty="0"/>
              <a:t> surface is almost parallel to the bottom</a:t>
            </a:r>
            <a:endParaRPr kumimoji="1" lang="ja-JP" altLang="en-US" dirty="0"/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D9BAD0A1-5371-42A1-B746-F44E12DBB44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853347" y="3167694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3" name="AutoShape 4">
            <a:extLst>
              <a:ext uri="{FF2B5EF4-FFF2-40B4-BE49-F238E27FC236}">
                <a16:creationId xmlns:a16="http://schemas.microsoft.com/office/drawing/2014/main" id="{73A035EB-1A45-4A0A-B45D-6B8A1E1E12B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005747" y="3320094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38" name="図 37">
            <a:extLst>
              <a:ext uri="{FF2B5EF4-FFF2-40B4-BE49-F238E27FC236}">
                <a16:creationId xmlns:a16="http://schemas.microsoft.com/office/drawing/2014/main" id="{D8CEC8A5-28EF-4FDF-967E-D7EB680B9A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 t="31579" r="22098" b="11911"/>
          <a:stretch/>
        </p:blipFill>
        <p:spPr>
          <a:xfrm rot="5400000">
            <a:off x="-1016091" y="1909545"/>
            <a:ext cx="4585643" cy="2520083"/>
          </a:xfrm>
          <a:prstGeom prst="rect">
            <a:avLst/>
          </a:prstGeom>
        </p:spPr>
      </p:pic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3D12A4D4-ED3C-4569-B148-7314098D771D}"/>
              </a:ext>
            </a:extLst>
          </p:cNvPr>
          <p:cNvCxnSpPr>
            <a:cxnSpLocks/>
            <a:endCxn id="14" idx="1"/>
          </p:cNvCxnSpPr>
          <p:nvPr/>
        </p:nvCxnSpPr>
        <p:spPr>
          <a:xfrm>
            <a:off x="1889993" y="1573946"/>
            <a:ext cx="1218202" cy="447258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2954C164-34DE-46AA-8C3F-B1C83DA37A0A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1949294" y="1698047"/>
            <a:ext cx="956370" cy="11327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AB81BFC5-9E56-443A-83C9-DCB002237539}"/>
              </a:ext>
            </a:extLst>
          </p:cNvPr>
          <p:cNvSpPr txBox="1"/>
          <p:nvPr/>
        </p:nvSpPr>
        <p:spPr>
          <a:xfrm>
            <a:off x="228079" y="5751559"/>
            <a:ext cx="64569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>
                <a:solidFill>
                  <a:schemeClr val="accent1"/>
                </a:solidFill>
              </a:rPr>
              <a:t>※The Al pole is not self-standing.</a:t>
            </a:r>
            <a:endParaRPr kumimoji="1" lang="ja-JP" altLang="en-US" b="1" dirty="0">
              <a:solidFill>
                <a:schemeClr val="accent1"/>
              </a:solidFill>
            </a:endParaRPr>
          </a:p>
          <a:p>
            <a:r>
              <a:rPr lang="en-US" altLang="ja-JP" dirty="0"/>
              <a:t>※</a:t>
            </a:r>
            <a:r>
              <a:rPr kumimoji="1" lang="en-US" altLang="ja-JP" dirty="0"/>
              <a:t>The Al pole can be removed from the brown resin holder</a:t>
            </a:r>
            <a:endParaRPr kumimoji="1" lang="ja-JP" altLang="en-US" dirty="0"/>
          </a:p>
        </p:txBody>
      </p:sp>
      <p:sp>
        <p:nvSpPr>
          <p:cNvPr id="44" name="タイトル 1">
            <a:extLst>
              <a:ext uri="{FF2B5EF4-FFF2-40B4-BE49-F238E27FC236}">
                <a16:creationId xmlns:a16="http://schemas.microsoft.com/office/drawing/2014/main" id="{61FA6F59-D897-419B-AD28-9FC7C88EAAD3}"/>
              </a:ext>
            </a:extLst>
          </p:cNvPr>
          <p:cNvSpPr txBox="1">
            <a:spLocks/>
          </p:cNvSpPr>
          <p:nvPr/>
        </p:nvSpPr>
        <p:spPr>
          <a:xfrm>
            <a:off x="334299" y="18256"/>
            <a:ext cx="11523407" cy="64050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5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300" dirty="0"/>
              <a:t>Sample preparation</a:t>
            </a:r>
            <a:endParaRPr lang="ja-JP" altLang="en-US" sz="3300" dirty="0"/>
          </a:p>
        </p:txBody>
      </p:sp>
      <p:sp>
        <p:nvSpPr>
          <p:cNvPr id="12" name="スライド番号プレースホルダー 11">
            <a:extLst>
              <a:ext uri="{FF2B5EF4-FFF2-40B4-BE49-F238E27FC236}">
                <a16:creationId xmlns:a16="http://schemas.microsoft.com/office/drawing/2014/main" id="{0C213518-8E1C-4F49-98B8-4737A44D4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85AD3-1940-4D76-A259-4CBE9690E7E6}" type="slidenum">
              <a:rPr kumimoji="1" lang="ja-JP" altLang="en-US" smtClean="0"/>
              <a:t>5</a:t>
            </a:fld>
            <a:endParaRPr kumimoji="1" lang="ja-JP" altLang="en-US"/>
          </a:p>
        </p:txBody>
      </p: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16E259CD-6873-47F9-B152-9670A05D8659}"/>
              </a:ext>
            </a:extLst>
          </p:cNvPr>
          <p:cNvCxnSpPr>
            <a:cxnSpLocks/>
          </p:cNvCxnSpPr>
          <p:nvPr/>
        </p:nvCxnSpPr>
        <p:spPr>
          <a:xfrm>
            <a:off x="9244070" y="4317340"/>
            <a:ext cx="25680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35F1ECDB-A1D1-40AC-87EA-5CF2D2DF2E58}"/>
              </a:ext>
            </a:extLst>
          </p:cNvPr>
          <p:cNvSpPr txBox="1"/>
          <p:nvPr/>
        </p:nvSpPr>
        <p:spPr>
          <a:xfrm>
            <a:off x="9005747" y="4340968"/>
            <a:ext cx="1262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~3 mm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8309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6C8230E9-9294-4B34-86A9-68A452ACB9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488" y="0"/>
            <a:ext cx="5936257" cy="6858000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C2A2EE3-8E58-440C-90C9-8B132CDE19F2}"/>
              </a:ext>
            </a:extLst>
          </p:cNvPr>
          <p:cNvSpPr txBox="1"/>
          <p:nvPr/>
        </p:nvSpPr>
        <p:spPr>
          <a:xfrm>
            <a:off x="-1" y="0"/>
            <a:ext cx="4381995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solidFill>
                  <a:schemeClr val="bg1"/>
                </a:solidFill>
              </a:rPr>
              <a:t>A0026-pFIB02 (stage tilt: -35°)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3BDC396E-A2DF-4E23-89B7-9C9942E3FAE2}"/>
              </a:ext>
            </a:extLst>
          </p:cNvPr>
          <p:cNvCxnSpPr>
            <a:cxnSpLocks/>
            <a:stCxn id="8" idx="0"/>
          </p:cNvCxnSpPr>
          <p:nvPr/>
        </p:nvCxnSpPr>
        <p:spPr>
          <a:xfrm flipH="1" flipV="1">
            <a:off x="7576457" y="2790701"/>
            <a:ext cx="416787" cy="1105444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57A0220-B016-4433-AD83-C2E6218E9C5C}"/>
              </a:ext>
            </a:extLst>
          </p:cNvPr>
          <p:cNvSpPr txBox="1"/>
          <p:nvPr/>
        </p:nvSpPr>
        <p:spPr>
          <a:xfrm>
            <a:off x="6515916" y="3896145"/>
            <a:ext cx="2954655" cy="369332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dirty="0"/>
              <a:t>Carbon glue contamination</a:t>
            </a:r>
            <a:endParaRPr kumimoji="1" lang="ja-JP" altLang="en-US" dirty="0"/>
          </a:p>
        </p:txBody>
      </p:sp>
      <p:sp>
        <p:nvSpPr>
          <p:cNvPr id="11" name="フリーフォーム: 図形 10">
            <a:extLst>
              <a:ext uri="{FF2B5EF4-FFF2-40B4-BE49-F238E27FC236}">
                <a16:creationId xmlns:a16="http://schemas.microsoft.com/office/drawing/2014/main" id="{2EF459BD-EE0F-4281-9C98-D456E7008BC7}"/>
              </a:ext>
            </a:extLst>
          </p:cNvPr>
          <p:cNvSpPr/>
          <p:nvPr/>
        </p:nvSpPr>
        <p:spPr>
          <a:xfrm>
            <a:off x="7085426" y="1970265"/>
            <a:ext cx="660498" cy="1105444"/>
          </a:xfrm>
          <a:custGeom>
            <a:avLst/>
            <a:gdLst>
              <a:gd name="connsiteX0" fmla="*/ 479156 w 660498"/>
              <a:gd name="connsiteY0" fmla="*/ 0 h 1021278"/>
              <a:gd name="connsiteX1" fmla="*/ 491031 w 660498"/>
              <a:gd name="connsiteY1" fmla="*/ 142504 h 1021278"/>
              <a:gd name="connsiteX2" fmla="*/ 574158 w 660498"/>
              <a:gd name="connsiteY2" fmla="*/ 213756 h 1021278"/>
              <a:gd name="connsiteX3" fmla="*/ 645410 w 660498"/>
              <a:gd name="connsiteY3" fmla="*/ 391886 h 1021278"/>
              <a:gd name="connsiteX4" fmla="*/ 538532 w 660498"/>
              <a:gd name="connsiteY4" fmla="*/ 748146 h 1021278"/>
              <a:gd name="connsiteX5" fmla="*/ 419779 w 660498"/>
              <a:gd name="connsiteY5" fmla="*/ 783772 h 1021278"/>
              <a:gd name="connsiteX6" fmla="*/ 396029 w 660498"/>
              <a:gd name="connsiteY6" fmla="*/ 819398 h 1021278"/>
              <a:gd name="connsiteX7" fmla="*/ 384153 w 660498"/>
              <a:gd name="connsiteY7" fmla="*/ 878774 h 1021278"/>
              <a:gd name="connsiteX8" fmla="*/ 194148 w 660498"/>
              <a:gd name="connsiteY8" fmla="*/ 961901 h 1021278"/>
              <a:gd name="connsiteX9" fmla="*/ 122896 w 660498"/>
              <a:gd name="connsiteY9" fmla="*/ 1009403 h 1021278"/>
              <a:gd name="connsiteX10" fmla="*/ 16018 w 660498"/>
              <a:gd name="connsiteY10" fmla="*/ 1021278 h 1021278"/>
              <a:gd name="connsiteX11" fmla="*/ 4143 w 660498"/>
              <a:gd name="connsiteY11" fmla="*/ 736270 h 1021278"/>
              <a:gd name="connsiteX12" fmla="*/ 158522 w 660498"/>
              <a:gd name="connsiteY12" fmla="*/ 439387 h 1021278"/>
              <a:gd name="connsiteX13" fmla="*/ 407904 w 660498"/>
              <a:gd name="connsiteY13" fmla="*/ 59377 h 1021278"/>
              <a:gd name="connsiteX14" fmla="*/ 479156 w 660498"/>
              <a:gd name="connsiteY14" fmla="*/ 118753 h 1021278"/>
              <a:gd name="connsiteX15" fmla="*/ 621660 w 660498"/>
              <a:gd name="connsiteY15" fmla="*/ 130629 h 1021278"/>
              <a:gd name="connsiteX16" fmla="*/ 597909 w 660498"/>
              <a:gd name="connsiteY16" fmla="*/ 178130 h 1021278"/>
              <a:gd name="connsiteX17" fmla="*/ 597909 w 660498"/>
              <a:gd name="connsiteY17" fmla="*/ 237507 h 1021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60498" h="1021278">
                <a:moveTo>
                  <a:pt x="479156" y="0"/>
                </a:moveTo>
                <a:cubicBezTo>
                  <a:pt x="483114" y="47501"/>
                  <a:pt x="471672" y="98946"/>
                  <a:pt x="491031" y="142504"/>
                </a:cubicBezTo>
                <a:cubicBezTo>
                  <a:pt x="505853" y="175854"/>
                  <a:pt x="554949" y="182726"/>
                  <a:pt x="574158" y="213756"/>
                </a:cubicBezTo>
                <a:cubicBezTo>
                  <a:pt x="607819" y="268131"/>
                  <a:pt x="621659" y="332509"/>
                  <a:pt x="645410" y="391886"/>
                </a:cubicBezTo>
                <a:cubicBezTo>
                  <a:pt x="633247" y="720285"/>
                  <a:pt x="733372" y="683199"/>
                  <a:pt x="538532" y="748146"/>
                </a:cubicBezTo>
                <a:cubicBezTo>
                  <a:pt x="499326" y="761215"/>
                  <a:pt x="459363" y="771897"/>
                  <a:pt x="419779" y="783772"/>
                </a:cubicBezTo>
                <a:cubicBezTo>
                  <a:pt x="411862" y="795647"/>
                  <a:pt x="401040" y="806034"/>
                  <a:pt x="396029" y="819398"/>
                </a:cubicBezTo>
                <a:cubicBezTo>
                  <a:pt x="388942" y="838297"/>
                  <a:pt x="400643" y="867134"/>
                  <a:pt x="384153" y="878774"/>
                </a:cubicBezTo>
                <a:cubicBezTo>
                  <a:pt x="327675" y="918641"/>
                  <a:pt x="251668" y="923554"/>
                  <a:pt x="194148" y="961901"/>
                </a:cubicBezTo>
                <a:cubicBezTo>
                  <a:pt x="170397" y="977735"/>
                  <a:pt x="149976" y="1000376"/>
                  <a:pt x="122896" y="1009403"/>
                </a:cubicBezTo>
                <a:cubicBezTo>
                  <a:pt x="88890" y="1020738"/>
                  <a:pt x="51644" y="1017320"/>
                  <a:pt x="16018" y="1021278"/>
                </a:cubicBezTo>
                <a:cubicBezTo>
                  <a:pt x="12060" y="926275"/>
                  <a:pt x="-8704" y="830483"/>
                  <a:pt x="4143" y="736270"/>
                </a:cubicBezTo>
                <a:cubicBezTo>
                  <a:pt x="60570" y="322472"/>
                  <a:pt x="36439" y="606685"/>
                  <a:pt x="158522" y="439387"/>
                </a:cubicBezTo>
                <a:cubicBezTo>
                  <a:pt x="247833" y="316998"/>
                  <a:pt x="324777" y="186047"/>
                  <a:pt x="407904" y="59377"/>
                </a:cubicBezTo>
                <a:cubicBezTo>
                  <a:pt x="431655" y="79169"/>
                  <a:pt x="449826" y="108976"/>
                  <a:pt x="479156" y="118753"/>
                </a:cubicBezTo>
                <a:cubicBezTo>
                  <a:pt x="524376" y="133826"/>
                  <a:pt x="579026" y="109312"/>
                  <a:pt x="621660" y="130629"/>
                </a:cubicBezTo>
                <a:cubicBezTo>
                  <a:pt x="637494" y="138546"/>
                  <a:pt x="601749" y="160849"/>
                  <a:pt x="597909" y="178130"/>
                </a:cubicBezTo>
                <a:cubicBezTo>
                  <a:pt x="593615" y="197451"/>
                  <a:pt x="597909" y="217715"/>
                  <a:pt x="597909" y="237507"/>
                </a:cubicBezTo>
              </a:path>
            </a:pathLst>
          </a:custGeom>
          <a:noFill/>
          <a:ln w="28575"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2" name="インク 11">
                <a:extLst>
                  <a:ext uri="{FF2B5EF4-FFF2-40B4-BE49-F238E27FC236}">
                    <a16:creationId xmlns:a16="http://schemas.microsoft.com/office/drawing/2014/main" id="{6FA81933-C102-4BFD-A569-375A537F0699}"/>
                  </a:ext>
                </a:extLst>
              </p14:cNvPr>
              <p14:cNvContentPartPr/>
              <p14:nvPr/>
            </p14:nvContentPartPr>
            <p14:xfrm>
              <a:off x="3562649" y="-938239"/>
              <a:ext cx="360" cy="360"/>
            </p14:xfrm>
          </p:contentPart>
        </mc:Choice>
        <mc:Fallback xmlns="">
          <p:pic>
            <p:nvPicPr>
              <p:cNvPr id="12" name="インク 11">
                <a:extLst>
                  <a:ext uri="{FF2B5EF4-FFF2-40B4-BE49-F238E27FC236}">
                    <a16:creationId xmlns:a16="http://schemas.microsoft.com/office/drawing/2014/main" id="{6FA81933-C102-4BFD-A569-375A537F069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553649" y="-947239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13" name="スライド番号プレースホルダー 12">
            <a:extLst>
              <a:ext uri="{FF2B5EF4-FFF2-40B4-BE49-F238E27FC236}">
                <a16:creationId xmlns:a16="http://schemas.microsoft.com/office/drawing/2014/main" id="{75ADC318-EA5C-4A6C-B8CD-4099396CB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85AD3-1940-4D76-A259-4CBE9690E7E6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0572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AC7D5B-0A58-4789-AFCD-5BC3725E84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299" y="757089"/>
            <a:ext cx="12101541" cy="559926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ja-JP" altLang="en-US" dirty="0"/>
              <a:t>・</a:t>
            </a:r>
            <a:r>
              <a:rPr lang="en-US" altLang="ja-JP" dirty="0"/>
              <a:t>Sample</a:t>
            </a:r>
          </a:p>
          <a:p>
            <a:pPr marL="0" indent="0">
              <a:buNone/>
            </a:pPr>
            <a:r>
              <a:rPr kumimoji="1" lang="en-US" altLang="ja-JP" dirty="0"/>
              <a:t> A0026-pFIB02 </a:t>
            </a:r>
            <a:r>
              <a:rPr lang="en-US" altLang="ja-JP" dirty="0"/>
              <a:t>(800x600 µm</a:t>
            </a:r>
            <a:r>
              <a:rPr lang="ja-JP" altLang="en-US" dirty="0"/>
              <a:t> </a:t>
            </a:r>
            <a:r>
              <a:rPr lang="en-US" altLang="ja-JP" dirty="0"/>
              <a:t>in</a:t>
            </a:r>
            <a:r>
              <a:rPr lang="ja-JP" altLang="en-US" dirty="0"/>
              <a:t> </a:t>
            </a:r>
            <a:r>
              <a:rPr lang="en-US" altLang="ja-JP" dirty="0"/>
              <a:t>size,</a:t>
            </a:r>
            <a:r>
              <a:rPr lang="ja-JP" altLang="en-US" dirty="0"/>
              <a:t> </a:t>
            </a:r>
            <a:r>
              <a:rPr lang="en-US" altLang="ja-JP" dirty="0"/>
              <a:t>cut</a:t>
            </a:r>
            <a:r>
              <a:rPr lang="ja-JP" altLang="en-US" dirty="0"/>
              <a:t> </a:t>
            </a:r>
            <a:r>
              <a:rPr lang="en-US" altLang="ja-JP" dirty="0"/>
              <a:t>and cleaned by pFIB)</a:t>
            </a:r>
          </a:p>
          <a:p>
            <a:pPr marL="0" indent="0">
              <a:buNone/>
            </a:pPr>
            <a:r>
              <a:rPr lang="en-US" altLang="ja-JP" dirty="0"/>
              <a:t> A0026 was a mm-sized grain from Room A (Touch Down site 1 on Ryugu).</a:t>
            </a:r>
          </a:p>
          <a:p>
            <a:pPr marL="0" indent="0">
              <a:buNone/>
            </a:pPr>
            <a:r>
              <a:rPr lang="en-US" altLang="ja-JP" dirty="0"/>
              <a:t> </a:t>
            </a:r>
            <a:endParaRPr kumimoji="1" lang="en-US" altLang="ja-JP" dirty="0"/>
          </a:p>
          <a:p>
            <a:pPr marL="0" indent="0">
              <a:buNone/>
            </a:pPr>
            <a:r>
              <a:rPr lang="ja-JP" altLang="en-US" dirty="0"/>
              <a:t>・</a:t>
            </a:r>
            <a:r>
              <a:rPr lang="en-US" altLang="ja-JP" dirty="0"/>
              <a:t>micro-FTIR analysis at Tohoku U (Bruker, HYPERION 2000,</a:t>
            </a:r>
            <a:r>
              <a:rPr lang="ja-JP" altLang="en-US" dirty="0"/>
              <a:t> </a:t>
            </a:r>
            <a:r>
              <a:rPr lang="en-US" altLang="ja-JP" dirty="0"/>
              <a:t>λ: 2.5-16.5 µm)</a:t>
            </a:r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r>
              <a:rPr kumimoji="1" lang="ja-JP" altLang="en-US" dirty="0"/>
              <a:t>　</a:t>
            </a:r>
            <a:endParaRPr kumimoji="1" lang="en-US" altLang="ja-JP" dirty="0"/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B5A5CEC2-281D-4C83-8683-09B763DC52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196" y="1618441"/>
            <a:ext cx="3376588" cy="3900882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7E8E91F-DD81-4B0D-AD77-55477C5CA84C}"/>
              </a:ext>
            </a:extLst>
          </p:cNvPr>
          <p:cNvSpPr/>
          <p:nvPr/>
        </p:nvSpPr>
        <p:spPr>
          <a:xfrm>
            <a:off x="9262153" y="2084718"/>
            <a:ext cx="1944000" cy="1944000"/>
          </a:xfrm>
          <a:prstGeom prst="rect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ja-JP" dirty="0">
                <a:solidFill>
                  <a:srgbClr val="FF3399"/>
                </a:solidFill>
              </a:rPr>
              <a:t>Measurement </a:t>
            </a:r>
            <a:r>
              <a:rPr kumimoji="1" lang="en-US" altLang="ja-JP" dirty="0">
                <a:solidFill>
                  <a:srgbClr val="FF3399"/>
                </a:solidFill>
              </a:rPr>
              <a:t>1</a:t>
            </a:r>
          </a:p>
          <a:p>
            <a:pPr algn="r"/>
            <a:endParaRPr kumimoji="1" lang="en-US" altLang="ja-JP" dirty="0">
              <a:solidFill>
                <a:schemeClr val="bg2"/>
              </a:solidFill>
            </a:endParaRPr>
          </a:p>
          <a:p>
            <a:pPr algn="ctr"/>
            <a:endParaRPr lang="en-US" altLang="ja-JP" dirty="0">
              <a:solidFill>
                <a:schemeClr val="accent6"/>
              </a:solidFill>
            </a:endParaRPr>
          </a:p>
          <a:p>
            <a:pPr algn="ctr"/>
            <a:endParaRPr kumimoji="1" lang="en-US" altLang="ja-JP" dirty="0">
              <a:solidFill>
                <a:schemeClr val="accent6"/>
              </a:solidFill>
            </a:endParaRPr>
          </a:p>
          <a:p>
            <a:pPr algn="ctr"/>
            <a:endParaRPr lang="en-US" altLang="ja-JP" dirty="0">
              <a:solidFill>
                <a:schemeClr val="accent6"/>
              </a:solidFill>
            </a:endParaRPr>
          </a:p>
          <a:p>
            <a:pPr algn="ctr"/>
            <a:endParaRPr kumimoji="1" lang="en-US" altLang="ja-JP" dirty="0">
              <a:solidFill>
                <a:schemeClr val="accent6"/>
              </a:solidFill>
            </a:endParaRPr>
          </a:p>
          <a:p>
            <a:pPr algn="ctr"/>
            <a:endParaRPr kumimoji="1" lang="ja-JP" altLang="en-US" dirty="0">
              <a:solidFill>
                <a:schemeClr val="accent6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5C2C7EDE-CDF8-4566-94A4-6132ACDF9C9C}"/>
              </a:ext>
            </a:extLst>
          </p:cNvPr>
          <p:cNvSpPr/>
          <p:nvPr/>
        </p:nvSpPr>
        <p:spPr>
          <a:xfrm>
            <a:off x="9419901" y="2349341"/>
            <a:ext cx="1296000" cy="129600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accent1"/>
                </a:solidFill>
              </a:rPr>
              <a:t>                     </a:t>
            </a:r>
            <a:r>
              <a:rPr kumimoji="1" lang="en-US" altLang="ja-JP" dirty="0">
                <a:solidFill>
                  <a:schemeClr val="accent1"/>
                </a:solidFill>
              </a:rPr>
              <a:t>             2</a:t>
            </a:r>
            <a:endParaRPr kumimoji="1" lang="ja-JP" altLang="en-US" dirty="0">
              <a:solidFill>
                <a:schemeClr val="accent1"/>
              </a:solidFill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1ED0E88-BC04-4D2F-B299-2279E23DD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Analytical summary</a:t>
            </a:r>
            <a:endParaRPr kumimoji="1" lang="ja-JP" altLang="en-US" dirty="0"/>
          </a:p>
        </p:txBody>
      </p:sp>
      <p:graphicFrame>
        <p:nvGraphicFramePr>
          <p:cNvPr id="10" name="表 10">
            <a:extLst>
              <a:ext uri="{FF2B5EF4-FFF2-40B4-BE49-F238E27FC236}">
                <a16:creationId xmlns:a16="http://schemas.microsoft.com/office/drawing/2014/main" id="{A3DCA9C3-5D56-44D8-9DAE-A34AE40975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11530"/>
              </p:ext>
            </p:extLst>
          </p:nvPr>
        </p:nvGraphicFramePr>
        <p:xfrm>
          <a:off x="302409" y="2301438"/>
          <a:ext cx="7640332" cy="1681480"/>
        </p:xfrm>
        <a:graphic>
          <a:graphicData uri="http://schemas.openxmlformats.org/drawingml/2006/table">
            <a:tbl>
              <a:tblPr firstRow="1" firstCol="1">
                <a:tableStyleId>{7E9639D4-E3E2-4D34-9284-5A2195B3D0D7}</a:tableStyleId>
              </a:tblPr>
              <a:tblGrid>
                <a:gridCol w="1054480">
                  <a:extLst>
                    <a:ext uri="{9D8B030D-6E8A-4147-A177-3AD203B41FA5}">
                      <a16:colId xmlns:a16="http://schemas.microsoft.com/office/drawing/2014/main" val="3512435881"/>
                    </a:ext>
                  </a:extLst>
                </a:gridCol>
                <a:gridCol w="3203236">
                  <a:extLst>
                    <a:ext uri="{9D8B030D-6E8A-4147-A177-3AD203B41FA5}">
                      <a16:colId xmlns:a16="http://schemas.microsoft.com/office/drawing/2014/main" val="4154478490"/>
                    </a:ext>
                  </a:extLst>
                </a:gridCol>
                <a:gridCol w="2006930">
                  <a:extLst>
                    <a:ext uri="{9D8B030D-6E8A-4147-A177-3AD203B41FA5}">
                      <a16:colId xmlns:a16="http://schemas.microsoft.com/office/drawing/2014/main" val="3119422932"/>
                    </a:ext>
                  </a:extLst>
                </a:gridCol>
                <a:gridCol w="665020">
                  <a:extLst>
                    <a:ext uri="{9D8B030D-6E8A-4147-A177-3AD203B41FA5}">
                      <a16:colId xmlns:a16="http://schemas.microsoft.com/office/drawing/2014/main" val="3163422076"/>
                    </a:ext>
                  </a:extLst>
                </a:gridCol>
                <a:gridCol w="710666">
                  <a:extLst>
                    <a:ext uri="{9D8B030D-6E8A-4147-A177-3AD203B41FA5}">
                      <a16:colId xmlns:a16="http://schemas.microsoft.com/office/drawing/2014/main" val="42933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050" dirty="0"/>
                        <a:t>Measurement</a:t>
                      </a:r>
                      <a:endParaRPr kumimoji="1" lang="ja-JP" alt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Aims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Aperture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Point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Scan</a:t>
                      </a:r>
                      <a:endParaRPr kumimoji="1" lang="ja-JP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4830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3399"/>
                          </a:solidFill>
                        </a:rPr>
                        <a:t>1</a:t>
                      </a:r>
                      <a:endParaRPr kumimoji="1" lang="ja-JP" altLang="en-US" sz="2000" b="1" dirty="0">
                        <a:solidFill>
                          <a:srgbClr val="FF33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/>
                        <a:t>Whole surface mapping without contamination of carbon glue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/>
                        <a:t>160x160 µm/pix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/>
                        <a:t>4x4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/>
                        <a:t>2048</a:t>
                      </a:r>
                      <a:endParaRPr kumimoji="1" lang="ja-JP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43781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chemeClr val="accent1"/>
                          </a:solidFill>
                        </a:rPr>
                        <a:t>2</a:t>
                      </a:r>
                      <a:endParaRPr kumimoji="1" lang="ja-JP" altLang="en-US" sz="2000" b="1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/>
                        <a:t>Detailed surface mapping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/>
                        <a:t>100x100 µm/pix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dirty="0"/>
                        <a:t>4x4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dirty="0"/>
                        <a:t>3072</a:t>
                      </a:r>
                      <a:endParaRPr kumimoji="1" lang="ja-JP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0552119"/>
                  </a:ext>
                </a:extLst>
              </a:tr>
            </a:tbl>
          </a:graphicData>
        </a:graphic>
      </p:graphicFrame>
      <p:sp>
        <p:nvSpPr>
          <p:cNvPr id="13" name="スライド番号プレースホルダー 12">
            <a:extLst>
              <a:ext uri="{FF2B5EF4-FFF2-40B4-BE49-F238E27FC236}">
                <a16:creationId xmlns:a16="http://schemas.microsoft.com/office/drawing/2014/main" id="{3F960985-5606-44CF-8164-B2E06EB25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85AD3-1940-4D76-A259-4CBE9690E7E6}" type="slidenum">
              <a:rPr kumimoji="1" lang="ja-JP" altLang="en-US" smtClean="0"/>
              <a:t>7</a:t>
            </a:fld>
            <a:endParaRPr kumimoji="1" lang="ja-JP" altLang="en-US" dirty="0"/>
          </a:p>
        </p:txBody>
      </p: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EBC29B6D-5527-495B-9415-815DD647481A}"/>
              </a:ext>
            </a:extLst>
          </p:cNvPr>
          <p:cNvCxnSpPr>
            <a:cxnSpLocks/>
            <a:endCxn id="27" idx="4"/>
          </p:cNvCxnSpPr>
          <p:nvPr/>
        </p:nvCxnSpPr>
        <p:spPr>
          <a:xfrm flipV="1">
            <a:off x="11722585" y="3181358"/>
            <a:ext cx="0" cy="1012915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1214A27B-918F-4B48-8511-91DD17A53B5B}"/>
              </a:ext>
            </a:extLst>
          </p:cNvPr>
          <p:cNvSpPr txBox="1"/>
          <p:nvPr/>
        </p:nvSpPr>
        <p:spPr>
          <a:xfrm>
            <a:off x="10416883" y="4194273"/>
            <a:ext cx="1730397" cy="646331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dirty="0"/>
              <a:t>Carbon glue contamination</a:t>
            </a:r>
            <a:endParaRPr kumimoji="1" lang="ja-JP" altLang="en-US" dirty="0"/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DC9AFB44-BED6-49F2-96C6-FBFB45CE1062}"/>
              </a:ext>
            </a:extLst>
          </p:cNvPr>
          <p:cNvSpPr/>
          <p:nvPr/>
        </p:nvSpPr>
        <p:spPr>
          <a:xfrm>
            <a:off x="11484775" y="2699586"/>
            <a:ext cx="291669" cy="657656"/>
          </a:xfrm>
          <a:custGeom>
            <a:avLst/>
            <a:gdLst>
              <a:gd name="connsiteX0" fmla="*/ 479156 w 660498"/>
              <a:gd name="connsiteY0" fmla="*/ 0 h 1021278"/>
              <a:gd name="connsiteX1" fmla="*/ 491031 w 660498"/>
              <a:gd name="connsiteY1" fmla="*/ 142504 h 1021278"/>
              <a:gd name="connsiteX2" fmla="*/ 574158 w 660498"/>
              <a:gd name="connsiteY2" fmla="*/ 213756 h 1021278"/>
              <a:gd name="connsiteX3" fmla="*/ 645410 w 660498"/>
              <a:gd name="connsiteY3" fmla="*/ 391886 h 1021278"/>
              <a:gd name="connsiteX4" fmla="*/ 538532 w 660498"/>
              <a:gd name="connsiteY4" fmla="*/ 748146 h 1021278"/>
              <a:gd name="connsiteX5" fmla="*/ 419779 w 660498"/>
              <a:gd name="connsiteY5" fmla="*/ 783772 h 1021278"/>
              <a:gd name="connsiteX6" fmla="*/ 396029 w 660498"/>
              <a:gd name="connsiteY6" fmla="*/ 819398 h 1021278"/>
              <a:gd name="connsiteX7" fmla="*/ 384153 w 660498"/>
              <a:gd name="connsiteY7" fmla="*/ 878774 h 1021278"/>
              <a:gd name="connsiteX8" fmla="*/ 194148 w 660498"/>
              <a:gd name="connsiteY8" fmla="*/ 961901 h 1021278"/>
              <a:gd name="connsiteX9" fmla="*/ 122896 w 660498"/>
              <a:gd name="connsiteY9" fmla="*/ 1009403 h 1021278"/>
              <a:gd name="connsiteX10" fmla="*/ 16018 w 660498"/>
              <a:gd name="connsiteY10" fmla="*/ 1021278 h 1021278"/>
              <a:gd name="connsiteX11" fmla="*/ 4143 w 660498"/>
              <a:gd name="connsiteY11" fmla="*/ 736270 h 1021278"/>
              <a:gd name="connsiteX12" fmla="*/ 158522 w 660498"/>
              <a:gd name="connsiteY12" fmla="*/ 439387 h 1021278"/>
              <a:gd name="connsiteX13" fmla="*/ 407904 w 660498"/>
              <a:gd name="connsiteY13" fmla="*/ 59377 h 1021278"/>
              <a:gd name="connsiteX14" fmla="*/ 479156 w 660498"/>
              <a:gd name="connsiteY14" fmla="*/ 118753 h 1021278"/>
              <a:gd name="connsiteX15" fmla="*/ 621660 w 660498"/>
              <a:gd name="connsiteY15" fmla="*/ 130629 h 1021278"/>
              <a:gd name="connsiteX16" fmla="*/ 597909 w 660498"/>
              <a:gd name="connsiteY16" fmla="*/ 178130 h 1021278"/>
              <a:gd name="connsiteX17" fmla="*/ 597909 w 660498"/>
              <a:gd name="connsiteY17" fmla="*/ 237507 h 1021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60498" h="1021278">
                <a:moveTo>
                  <a:pt x="479156" y="0"/>
                </a:moveTo>
                <a:cubicBezTo>
                  <a:pt x="483114" y="47501"/>
                  <a:pt x="471672" y="98946"/>
                  <a:pt x="491031" y="142504"/>
                </a:cubicBezTo>
                <a:cubicBezTo>
                  <a:pt x="505853" y="175854"/>
                  <a:pt x="554949" y="182726"/>
                  <a:pt x="574158" y="213756"/>
                </a:cubicBezTo>
                <a:cubicBezTo>
                  <a:pt x="607819" y="268131"/>
                  <a:pt x="621659" y="332509"/>
                  <a:pt x="645410" y="391886"/>
                </a:cubicBezTo>
                <a:cubicBezTo>
                  <a:pt x="633247" y="720285"/>
                  <a:pt x="733372" y="683199"/>
                  <a:pt x="538532" y="748146"/>
                </a:cubicBezTo>
                <a:cubicBezTo>
                  <a:pt x="499326" y="761215"/>
                  <a:pt x="459363" y="771897"/>
                  <a:pt x="419779" y="783772"/>
                </a:cubicBezTo>
                <a:cubicBezTo>
                  <a:pt x="411862" y="795647"/>
                  <a:pt x="401040" y="806034"/>
                  <a:pt x="396029" y="819398"/>
                </a:cubicBezTo>
                <a:cubicBezTo>
                  <a:pt x="388942" y="838297"/>
                  <a:pt x="400643" y="867134"/>
                  <a:pt x="384153" y="878774"/>
                </a:cubicBezTo>
                <a:cubicBezTo>
                  <a:pt x="327675" y="918641"/>
                  <a:pt x="251668" y="923554"/>
                  <a:pt x="194148" y="961901"/>
                </a:cubicBezTo>
                <a:cubicBezTo>
                  <a:pt x="170397" y="977735"/>
                  <a:pt x="149976" y="1000376"/>
                  <a:pt x="122896" y="1009403"/>
                </a:cubicBezTo>
                <a:cubicBezTo>
                  <a:pt x="88890" y="1020738"/>
                  <a:pt x="51644" y="1017320"/>
                  <a:pt x="16018" y="1021278"/>
                </a:cubicBezTo>
                <a:cubicBezTo>
                  <a:pt x="12060" y="926275"/>
                  <a:pt x="-8704" y="830483"/>
                  <a:pt x="4143" y="736270"/>
                </a:cubicBezTo>
                <a:cubicBezTo>
                  <a:pt x="60570" y="322472"/>
                  <a:pt x="36439" y="606685"/>
                  <a:pt x="158522" y="439387"/>
                </a:cubicBezTo>
                <a:cubicBezTo>
                  <a:pt x="247833" y="316998"/>
                  <a:pt x="324777" y="186047"/>
                  <a:pt x="407904" y="59377"/>
                </a:cubicBezTo>
                <a:cubicBezTo>
                  <a:pt x="431655" y="79169"/>
                  <a:pt x="449826" y="108976"/>
                  <a:pt x="479156" y="118753"/>
                </a:cubicBezTo>
                <a:cubicBezTo>
                  <a:pt x="524376" y="133826"/>
                  <a:pt x="579026" y="109312"/>
                  <a:pt x="621660" y="130629"/>
                </a:cubicBezTo>
                <a:cubicBezTo>
                  <a:pt x="637494" y="138546"/>
                  <a:pt x="601749" y="160849"/>
                  <a:pt x="597909" y="178130"/>
                </a:cubicBezTo>
                <a:cubicBezTo>
                  <a:pt x="593615" y="197451"/>
                  <a:pt x="597909" y="217715"/>
                  <a:pt x="597909" y="237507"/>
                </a:cubicBezTo>
              </a:path>
            </a:pathLst>
          </a:custGeom>
          <a:noFill/>
          <a:ln w="28575"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7973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>
            <a:extLst>
              <a:ext uri="{FF2B5EF4-FFF2-40B4-BE49-F238E27FC236}">
                <a16:creationId xmlns:a16="http://schemas.microsoft.com/office/drawing/2014/main" id="{3465A962-99D1-4A48-BC41-3329C412BB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688" y="2202349"/>
            <a:ext cx="9794624" cy="4387443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F05F7FE3-21D0-46EB-B79E-5D23ED7F65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152" y="729397"/>
            <a:ext cx="2848373" cy="2419688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B099638-BD35-4501-AAAB-F05072908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solidFill>
                  <a:srgbClr val="FF3399"/>
                </a:solidFill>
              </a:rPr>
              <a:t>Measurement 1  </a:t>
            </a:r>
            <a:r>
              <a:rPr kumimoji="1" lang="en-US" altLang="ja-JP" dirty="0"/>
              <a:t>whole mapping (160x160 µm/pix)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0C7AEDB-5FEA-4B4A-807D-E56EB516900B}"/>
              </a:ext>
            </a:extLst>
          </p:cNvPr>
          <p:cNvSpPr txBox="1"/>
          <p:nvPr/>
        </p:nvSpPr>
        <p:spPr>
          <a:xfrm>
            <a:off x="3214580" y="6416429"/>
            <a:ext cx="6097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ja-JP" dirty="0"/>
              <a:t>Wavelength (µm)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E1F0D9C-BBF3-42D3-8012-18D3448410B4}"/>
              </a:ext>
            </a:extLst>
          </p:cNvPr>
          <p:cNvSpPr txBox="1"/>
          <p:nvPr/>
        </p:nvSpPr>
        <p:spPr>
          <a:xfrm rot="16200000">
            <a:off x="55584" y="4211404"/>
            <a:ext cx="19168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ja-JP" dirty="0"/>
              <a:t>Reflectance (%)</a:t>
            </a:r>
            <a:endParaRPr kumimoji="1" lang="ja-JP" alt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B6121A2-146A-4506-95A3-DF483216231F}"/>
              </a:ext>
            </a:extLst>
          </p:cNvPr>
          <p:cNvSpPr txBox="1"/>
          <p:nvPr/>
        </p:nvSpPr>
        <p:spPr>
          <a:xfrm>
            <a:off x="3373650" y="710345"/>
            <a:ext cx="753798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accent6"/>
                </a:solidFill>
              </a:rPr>
              <a:t> (!) Each dot in the left figure indicates the center position of the pixel.</a:t>
            </a:r>
          </a:p>
          <a:p>
            <a:r>
              <a:rPr lang="en-US" altLang="ja-JP" dirty="0"/>
              <a:t>Average spectrum of the main area (marked in magenta)</a:t>
            </a:r>
            <a:endParaRPr kumimoji="1" lang="en-US" altLang="ja-JP" dirty="0">
              <a:solidFill>
                <a:schemeClr val="accent6"/>
              </a:solidFill>
            </a:endParaRPr>
          </a:p>
          <a:p>
            <a:r>
              <a:rPr lang="ja-JP" altLang="en-US" dirty="0"/>
              <a:t>・</a:t>
            </a:r>
            <a:r>
              <a:rPr lang="en-US" altLang="ja-JP" dirty="0"/>
              <a:t>hydrated minerals (2.7 µm)            </a:t>
            </a:r>
            <a:r>
              <a:rPr lang="ja-JP" altLang="en-US" dirty="0"/>
              <a:t>・</a:t>
            </a:r>
            <a:r>
              <a:rPr lang="en-US" altLang="ja-JP" dirty="0"/>
              <a:t>3.1 µm absorption</a:t>
            </a:r>
          </a:p>
          <a:p>
            <a:r>
              <a:rPr kumimoji="1" lang="ja-JP" altLang="en-US" dirty="0"/>
              <a:t>・</a:t>
            </a:r>
            <a:r>
              <a:rPr kumimoji="1" lang="en-US" altLang="ja-JP" dirty="0"/>
              <a:t>a</a:t>
            </a:r>
            <a:r>
              <a:rPr lang="en-US" altLang="ja-JP" dirty="0"/>
              <a:t>liphatic compounds (3.4 µm)       </a:t>
            </a:r>
            <a:r>
              <a:rPr lang="ja-JP" altLang="en-US" dirty="0"/>
              <a:t>・</a:t>
            </a:r>
            <a:r>
              <a:rPr lang="en-US" altLang="ja-JP" dirty="0"/>
              <a:t>carbonates</a:t>
            </a:r>
            <a:r>
              <a:rPr lang="ja-JP" altLang="en-US" dirty="0"/>
              <a:t> </a:t>
            </a:r>
            <a:r>
              <a:rPr lang="en-US" altLang="ja-JP" dirty="0"/>
              <a:t>(3.4, 3.95… µm)</a:t>
            </a:r>
          </a:p>
          <a:p>
            <a:r>
              <a:rPr lang="ja-JP" altLang="en-US" dirty="0"/>
              <a:t>・</a:t>
            </a:r>
            <a:r>
              <a:rPr lang="en-US" altLang="ja-JP" dirty="0"/>
              <a:t>CI-like Si-O band (~10 µm)</a:t>
            </a:r>
          </a:p>
          <a:p>
            <a:endParaRPr lang="en-US" altLang="ja-JP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2871E79B-D2CA-4A00-BD5F-86CC73899A72}"/>
              </a:ext>
            </a:extLst>
          </p:cNvPr>
          <p:cNvSpPr txBox="1"/>
          <p:nvPr/>
        </p:nvSpPr>
        <p:spPr>
          <a:xfrm>
            <a:off x="1478392" y="4700464"/>
            <a:ext cx="10961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dirty="0">
                <a:solidFill>
                  <a:schemeClr val="tx2"/>
                </a:solidFill>
              </a:rPr>
              <a:t>Mg-OH</a:t>
            </a:r>
            <a:endParaRPr kumimoji="1" lang="ja-JP" altLang="en-US" dirty="0">
              <a:solidFill>
                <a:schemeClr val="tx2"/>
              </a:solidFill>
            </a:endParaRPr>
          </a:p>
        </p:txBody>
      </p:sp>
      <p:cxnSp>
        <p:nvCxnSpPr>
          <p:cNvPr id="29" name="直線矢印コネクタ 28">
            <a:extLst>
              <a:ext uri="{FF2B5EF4-FFF2-40B4-BE49-F238E27FC236}">
                <a16:creationId xmlns:a16="http://schemas.microsoft.com/office/drawing/2014/main" id="{6342F294-6433-45B3-97F4-A8A0C60347EE}"/>
              </a:ext>
            </a:extLst>
          </p:cNvPr>
          <p:cNvCxnSpPr/>
          <p:nvPr/>
        </p:nvCxnSpPr>
        <p:spPr>
          <a:xfrm>
            <a:off x="1769460" y="5088600"/>
            <a:ext cx="0" cy="616857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34FA8A92-F7FD-4D2D-9C91-FA84948B0FC2}"/>
              </a:ext>
            </a:extLst>
          </p:cNvPr>
          <p:cNvSpPr txBox="1"/>
          <p:nvPr/>
        </p:nvSpPr>
        <p:spPr>
          <a:xfrm>
            <a:off x="1608106" y="5896437"/>
            <a:ext cx="10961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dirty="0">
                <a:solidFill>
                  <a:schemeClr val="tx2"/>
                </a:solidFill>
              </a:rPr>
              <a:t>-CH</a:t>
            </a:r>
            <a:endParaRPr kumimoji="1" lang="ja-JP" altLang="en-US" dirty="0">
              <a:solidFill>
                <a:schemeClr val="tx2"/>
              </a:solidFill>
            </a:endParaRPr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62818B34-2849-41C3-B3A8-39B04173963A}"/>
              </a:ext>
            </a:extLst>
          </p:cNvPr>
          <p:cNvCxnSpPr>
            <a:cxnSpLocks/>
          </p:cNvCxnSpPr>
          <p:nvPr/>
        </p:nvCxnSpPr>
        <p:spPr>
          <a:xfrm flipV="1">
            <a:off x="2193231" y="5671904"/>
            <a:ext cx="0" cy="259514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AA8748B2-A6EA-400C-9A83-68008E4D0BAC}"/>
              </a:ext>
            </a:extLst>
          </p:cNvPr>
          <p:cNvSpPr txBox="1"/>
          <p:nvPr/>
        </p:nvSpPr>
        <p:spPr>
          <a:xfrm>
            <a:off x="2489460" y="5757231"/>
            <a:ext cx="20851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ja-JP" dirty="0">
                <a:solidFill>
                  <a:schemeClr val="tx2"/>
                </a:solidFill>
              </a:rPr>
              <a:t>atmospheric CO2</a:t>
            </a:r>
            <a:endParaRPr kumimoji="1" lang="ja-JP" altLang="en-US" dirty="0">
              <a:solidFill>
                <a:schemeClr val="tx2"/>
              </a:solidFill>
            </a:endParaRPr>
          </a:p>
        </p:txBody>
      </p:sp>
      <p:cxnSp>
        <p:nvCxnSpPr>
          <p:cNvPr id="34" name="直線矢印コネクタ 33">
            <a:extLst>
              <a:ext uri="{FF2B5EF4-FFF2-40B4-BE49-F238E27FC236}">
                <a16:creationId xmlns:a16="http://schemas.microsoft.com/office/drawing/2014/main" id="{B3955457-A132-4150-9671-823D6375170F}"/>
              </a:ext>
            </a:extLst>
          </p:cNvPr>
          <p:cNvCxnSpPr>
            <a:cxnSpLocks/>
          </p:cNvCxnSpPr>
          <p:nvPr/>
        </p:nvCxnSpPr>
        <p:spPr>
          <a:xfrm flipV="1">
            <a:off x="2810677" y="5592336"/>
            <a:ext cx="0" cy="259514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スライド番号プレースホルダー 16">
            <a:extLst>
              <a:ext uri="{FF2B5EF4-FFF2-40B4-BE49-F238E27FC236}">
                <a16:creationId xmlns:a16="http://schemas.microsoft.com/office/drawing/2014/main" id="{BE4130BE-F40D-4D3D-AC0F-DA1A988F4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85AD3-1940-4D76-A259-4CBE9690E7E6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3626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コンテンツ プレースホルダー 21">
            <a:extLst>
              <a:ext uri="{FF2B5EF4-FFF2-40B4-BE49-F238E27FC236}">
                <a16:creationId xmlns:a16="http://schemas.microsoft.com/office/drawing/2014/main" id="{5C8578C3-CE40-40BE-9A48-45F5CD7E14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4963" y="2829542"/>
            <a:ext cx="11522075" cy="3710813"/>
          </a:xfr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B099638-BD35-4501-AAAB-F05072908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solidFill>
                  <a:srgbClr val="FF3399"/>
                </a:solidFill>
              </a:rPr>
              <a:t>Measurement 1  </a:t>
            </a:r>
            <a:r>
              <a:rPr kumimoji="1" lang="en-US" altLang="ja-JP" dirty="0"/>
              <a:t>whole mapping (160x160 µm/pix)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0C7AEDB-5FEA-4B4A-807D-E56EB516900B}"/>
              </a:ext>
            </a:extLst>
          </p:cNvPr>
          <p:cNvSpPr txBox="1"/>
          <p:nvPr/>
        </p:nvSpPr>
        <p:spPr>
          <a:xfrm>
            <a:off x="3214580" y="6416429"/>
            <a:ext cx="6097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ja-JP" dirty="0"/>
              <a:t>Wavelength (µm)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E1F0D9C-BBF3-42D3-8012-18D3448410B4}"/>
              </a:ext>
            </a:extLst>
          </p:cNvPr>
          <p:cNvSpPr txBox="1"/>
          <p:nvPr/>
        </p:nvSpPr>
        <p:spPr>
          <a:xfrm rot="16200000">
            <a:off x="-773772" y="4878080"/>
            <a:ext cx="19168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ja-JP" dirty="0"/>
              <a:t>Reflectance (%)</a:t>
            </a:r>
            <a:endParaRPr kumimoji="1" lang="ja-JP" alt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B6121A2-146A-4506-95A3-DF483216231F}"/>
              </a:ext>
            </a:extLst>
          </p:cNvPr>
          <p:cNvSpPr txBox="1"/>
          <p:nvPr/>
        </p:nvSpPr>
        <p:spPr>
          <a:xfrm>
            <a:off x="3373650" y="710345"/>
            <a:ext cx="753798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accent6"/>
                </a:solidFill>
              </a:rPr>
              <a:t> (!) Each dot in the left figure indicates the center position of the pixel.</a:t>
            </a:r>
          </a:p>
          <a:p>
            <a:r>
              <a:rPr lang="en-US" altLang="ja-JP" dirty="0"/>
              <a:t>Each spectrum of the main area (marked in different colors)</a:t>
            </a:r>
            <a:endParaRPr kumimoji="1" lang="en-US" altLang="ja-JP" dirty="0">
              <a:solidFill>
                <a:schemeClr val="accent6"/>
              </a:solidFill>
            </a:endParaRPr>
          </a:p>
          <a:p>
            <a:r>
              <a:rPr lang="ja-JP" altLang="en-US" dirty="0"/>
              <a:t>・</a:t>
            </a:r>
            <a:r>
              <a:rPr lang="en-US" altLang="ja-JP" dirty="0"/>
              <a:t>hydrated minerals (2.7 µm)</a:t>
            </a:r>
          </a:p>
          <a:p>
            <a:r>
              <a:rPr lang="ja-JP" altLang="en-US" dirty="0"/>
              <a:t>・</a:t>
            </a:r>
            <a:r>
              <a:rPr lang="en-US" altLang="ja-JP" dirty="0"/>
              <a:t>3.1 µm absorption</a:t>
            </a:r>
          </a:p>
          <a:p>
            <a:r>
              <a:rPr kumimoji="1" lang="ja-JP" altLang="en-US" dirty="0"/>
              <a:t>・</a:t>
            </a:r>
            <a:r>
              <a:rPr kumimoji="1" lang="en-US" altLang="ja-JP" dirty="0"/>
              <a:t>a</a:t>
            </a:r>
            <a:r>
              <a:rPr lang="en-US" altLang="ja-JP" dirty="0"/>
              <a:t>liphatic compounds (3.4 µm)</a:t>
            </a:r>
          </a:p>
          <a:p>
            <a:r>
              <a:rPr lang="ja-JP" altLang="en-US" dirty="0"/>
              <a:t>・</a:t>
            </a:r>
            <a:r>
              <a:rPr lang="en-US" altLang="ja-JP" dirty="0"/>
              <a:t>carbonates</a:t>
            </a:r>
            <a:r>
              <a:rPr lang="ja-JP" altLang="en-US" dirty="0"/>
              <a:t> </a:t>
            </a:r>
            <a:r>
              <a:rPr lang="en-US" altLang="ja-JP" dirty="0"/>
              <a:t>(3.4, 3.95… µm)</a:t>
            </a:r>
          </a:p>
          <a:p>
            <a:r>
              <a:rPr lang="ja-JP" altLang="en-US" dirty="0"/>
              <a:t>・</a:t>
            </a:r>
            <a:r>
              <a:rPr lang="en-US" altLang="ja-JP" dirty="0"/>
              <a:t>CI-like Si-O band (~10 µm)</a:t>
            </a:r>
          </a:p>
          <a:p>
            <a:endParaRPr lang="en-US" altLang="ja-JP" dirty="0"/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1B385690-33D1-41D4-8F75-CBFD00CFA3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299" y="710345"/>
            <a:ext cx="2886478" cy="2438740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2252DD27-7805-4323-A443-723D7C172A6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5520"/>
          <a:stretch/>
        </p:blipFill>
        <p:spPr>
          <a:xfrm>
            <a:off x="8117545" y="1395160"/>
            <a:ext cx="3817442" cy="3067796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B71D0244-03E4-4B91-A9DA-F31FC775230D}"/>
              </a:ext>
            </a:extLst>
          </p:cNvPr>
          <p:cNvSpPr/>
          <p:nvPr/>
        </p:nvSpPr>
        <p:spPr>
          <a:xfrm>
            <a:off x="538978" y="4461193"/>
            <a:ext cx="4241529" cy="159146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8" name="コネクタ: カギ線 27">
            <a:extLst>
              <a:ext uri="{FF2B5EF4-FFF2-40B4-BE49-F238E27FC236}">
                <a16:creationId xmlns:a16="http://schemas.microsoft.com/office/drawing/2014/main" id="{E3733466-AB8D-492C-BCEF-9DA64715C26A}"/>
              </a:ext>
            </a:extLst>
          </p:cNvPr>
          <p:cNvCxnSpPr>
            <a:cxnSpLocks/>
            <a:endCxn id="39" idx="0"/>
          </p:cNvCxnSpPr>
          <p:nvPr/>
        </p:nvCxnSpPr>
        <p:spPr>
          <a:xfrm flipV="1">
            <a:off x="2422566" y="2796005"/>
            <a:ext cx="5385024" cy="1665190"/>
          </a:xfrm>
          <a:prstGeom prst="bentConnector3">
            <a:avLst>
              <a:gd name="adj1" fmla="val 38753"/>
            </a:avLst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09285159-CBBE-4ADD-A5E4-265F01AA7D8A}"/>
              </a:ext>
            </a:extLst>
          </p:cNvPr>
          <p:cNvSpPr/>
          <p:nvPr/>
        </p:nvSpPr>
        <p:spPr>
          <a:xfrm>
            <a:off x="7807589" y="1383285"/>
            <a:ext cx="4175905" cy="318871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51723592-3561-4055-9BFD-610B69B5F77B}"/>
              </a:ext>
            </a:extLst>
          </p:cNvPr>
          <p:cNvSpPr txBox="1"/>
          <p:nvPr/>
        </p:nvSpPr>
        <p:spPr>
          <a:xfrm>
            <a:off x="9265058" y="4254540"/>
            <a:ext cx="1995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ja-JP" dirty="0"/>
              <a:t>Wavelength (µm)</a:t>
            </a:r>
            <a:endParaRPr kumimoji="1" lang="ja-JP" altLang="en-US" dirty="0"/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2E42114F-57DB-4AAE-8965-25E09BA39DC0}"/>
              </a:ext>
            </a:extLst>
          </p:cNvPr>
          <p:cNvSpPr txBox="1"/>
          <p:nvPr/>
        </p:nvSpPr>
        <p:spPr>
          <a:xfrm rot="16200000">
            <a:off x="7033818" y="2611339"/>
            <a:ext cx="19168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ja-JP" dirty="0"/>
              <a:t>Reflectance (%)</a:t>
            </a:r>
            <a:endParaRPr kumimoji="1" lang="ja-JP" altLang="en-US" dirty="0"/>
          </a:p>
        </p:txBody>
      </p:sp>
      <p:sp>
        <p:nvSpPr>
          <p:cNvPr id="44" name="スライド番号プレースホルダー 43">
            <a:extLst>
              <a:ext uri="{FF2B5EF4-FFF2-40B4-BE49-F238E27FC236}">
                <a16:creationId xmlns:a16="http://schemas.microsoft.com/office/drawing/2014/main" id="{C9BAD515-55A2-46B9-A78C-5B7882292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85AD3-1940-4D76-A259-4CBE9690E7E6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19483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iryo_gnuplot_16_9">
  <a:themeElements>
    <a:clrScheme name="gnuplot">
      <a:dk1>
        <a:srgbClr val="171616"/>
      </a:dk1>
      <a:lt1>
        <a:srgbClr val="FFFFFF"/>
      </a:lt1>
      <a:dk2>
        <a:srgbClr val="999999"/>
      </a:dk2>
      <a:lt2>
        <a:srgbClr val="A020F0"/>
      </a:lt2>
      <a:accent1>
        <a:srgbClr val="0000FF"/>
      </a:accent1>
      <a:accent2>
        <a:srgbClr val="4169E1"/>
      </a:accent2>
      <a:accent3>
        <a:srgbClr val="228B22"/>
      </a:accent3>
      <a:accent4>
        <a:srgbClr val="00FF00"/>
      </a:accent4>
      <a:accent5>
        <a:srgbClr val="FF7F00"/>
      </a:accent5>
      <a:accent6>
        <a:srgbClr val="FF0000"/>
      </a:accent6>
      <a:hlink>
        <a:srgbClr val="A020F0"/>
      </a:hlink>
      <a:folHlink>
        <a:srgbClr val="FF00FF"/>
      </a:folHlink>
    </a:clrScheme>
    <a:fontScheme name="メイリオ+Segoe UI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グランジ テクスチャ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iryo_gnuplot_16_9" id="{305232CC-9E5C-475C-9DDF-EEDAC256639C}" vid="{16952341-680E-4BB2-A7EF-73A3E012C228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1721</TotalTime>
  <Words>599</Words>
  <Application>Microsoft Office PowerPoint</Application>
  <PresentationFormat>Widescreen</PresentationFormat>
  <Paragraphs>163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游ゴシック</vt:lpstr>
      <vt:lpstr>Arial</vt:lpstr>
      <vt:lpstr>Segoe UI</vt:lpstr>
      <vt:lpstr>meiryo_gnuplot_16_9</vt:lpstr>
      <vt:lpstr>A0026-pFIB02 micro-FTIR analysis at Tohoku U.</vt:lpstr>
      <vt:lpstr>Spectra identification</vt:lpstr>
      <vt:lpstr>NanoIR probed area (Area 27)</vt:lpstr>
      <vt:lpstr>pFIBed sample (ID: A0026-pFIB02)</vt:lpstr>
      <vt:lpstr>PowerPoint Presentation</vt:lpstr>
      <vt:lpstr>PowerPoint Presentation</vt:lpstr>
      <vt:lpstr>Analytical summary</vt:lpstr>
      <vt:lpstr>Measurement 1  whole mapping (160x160 µm/pix)</vt:lpstr>
      <vt:lpstr>Measurement 1  whole mapping (160x160 µm/pix)</vt:lpstr>
      <vt:lpstr>Measurement 2  detailed mapping (100x100 µm/pix)</vt:lpstr>
      <vt:lpstr>Measurement 2  detailed mapping (100x100 µm/pix)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Kana Amano</dc:creator>
  <cp:lastModifiedBy>Zack Gainsforth</cp:lastModifiedBy>
  <cp:revision>53</cp:revision>
  <dcterms:created xsi:type="dcterms:W3CDTF">2021-09-13T01:24:09Z</dcterms:created>
  <dcterms:modified xsi:type="dcterms:W3CDTF">2024-04-02T19:22:03Z</dcterms:modified>
</cp:coreProperties>
</file>